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2"/>
  </p:notesMasterIdLst>
  <p:sldIdLst>
    <p:sldId id="1370" r:id="rId2"/>
    <p:sldId id="1510" r:id="rId3"/>
    <p:sldId id="1470" r:id="rId4"/>
    <p:sldId id="1471" r:id="rId5"/>
    <p:sldId id="1644" r:id="rId6"/>
    <p:sldId id="1679" r:id="rId7"/>
    <p:sldId id="1680" r:id="rId8"/>
    <p:sldId id="1683" r:id="rId9"/>
    <p:sldId id="1648" r:id="rId10"/>
    <p:sldId id="1682" r:id="rId11"/>
    <p:sldId id="1688" r:id="rId12"/>
    <p:sldId id="1687" r:id="rId13"/>
    <p:sldId id="1691" r:id="rId14"/>
    <p:sldId id="1701" r:id="rId15"/>
    <p:sldId id="1698" r:id="rId16"/>
    <p:sldId id="1700" r:id="rId17"/>
    <p:sldId id="1702" r:id="rId18"/>
    <p:sldId id="1703" r:id="rId19"/>
    <p:sldId id="1707" r:id="rId20"/>
    <p:sldId id="1706" r:id="rId21"/>
    <p:sldId id="1705" r:id="rId22"/>
    <p:sldId id="1708" r:id="rId23"/>
    <p:sldId id="1709" r:id="rId24"/>
    <p:sldId id="1711" r:id="rId25"/>
    <p:sldId id="1712" r:id="rId26"/>
    <p:sldId id="1715" r:id="rId27"/>
    <p:sldId id="1717" r:id="rId28"/>
    <p:sldId id="1718" r:id="rId29"/>
    <p:sldId id="1466" r:id="rId30"/>
    <p:sldId id="1681" r:id="rId31"/>
  </p:sldIdLst>
  <p:sldSz cx="12192000" cy="6858000"/>
  <p:notesSz cx="7315200" cy="9601200"/>
  <p:defaultTextStyle>
    <a:defPPr>
      <a:defRPr lang="en-GB"/>
    </a:defPPr>
    <a:lvl1pPr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1pPr>
    <a:lvl2pPr marL="742950" indent="-28575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2pPr>
    <a:lvl3pPr marL="11430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3pPr>
    <a:lvl4pPr marL="16002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4pPr>
    <a:lvl5pPr marL="20574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5pPr>
    <a:lvl6pPr marL="2286000" algn="l" defTabSz="914400" rtl="0" eaLnBrk="1" latinLnBrk="0" hangingPunct="1">
      <a:defRPr kern="1200">
        <a:solidFill>
          <a:schemeClr val="bg1"/>
        </a:solidFill>
        <a:latin typeface="Arial" charset="0"/>
        <a:ea typeface="DejaVu LGC Sans" charset="0"/>
        <a:cs typeface="DejaVu LGC Sans" charset="0"/>
      </a:defRPr>
    </a:lvl6pPr>
    <a:lvl7pPr marL="2743200" algn="l" defTabSz="914400" rtl="0" eaLnBrk="1" latinLnBrk="0" hangingPunct="1">
      <a:defRPr kern="1200">
        <a:solidFill>
          <a:schemeClr val="bg1"/>
        </a:solidFill>
        <a:latin typeface="Arial" charset="0"/>
        <a:ea typeface="DejaVu LGC Sans" charset="0"/>
        <a:cs typeface="DejaVu LGC Sans" charset="0"/>
      </a:defRPr>
    </a:lvl7pPr>
    <a:lvl8pPr marL="3200400" algn="l" defTabSz="914400" rtl="0" eaLnBrk="1" latinLnBrk="0" hangingPunct="1">
      <a:defRPr kern="1200">
        <a:solidFill>
          <a:schemeClr val="bg1"/>
        </a:solidFill>
        <a:latin typeface="Arial" charset="0"/>
        <a:ea typeface="DejaVu LGC Sans" charset="0"/>
        <a:cs typeface="DejaVu LGC Sans" charset="0"/>
      </a:defRPr>
    </a:lvl8pPr>
    <a:lvl9pPr marL="3657600" algn="l" defTabSz="914400" rtl="0" eaLnBrk="1" latinLnBrk="0" hangingPunct="1">
      <a:defRPr kern="1200">
        <a:solidFill>
          <a:schemeClr val="bg1"/>
        </a:solidFill>
        <a:latin typeface="Arial" charset="0"/>
        <a:ea typeface="DejaVu LGC Sans" charset="0"/>
        <a:cs typeface="DejaVu LGC Sans"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33"/>
    <a:srgbClr val="0070C0"/>
    <a:srgbClr val="FFE38B"/>
    <a:srgbClr val="D828B6"/>
    <a:srgbClr val="0000FF"/>
    <a:srgbClr val="CC0099"/>
    <a:srgbClr val="FF6600"/>
    <a:srgbClr val="008000"/>
    <a:srgbClr val="1F497D"/>
    <a:srgbClr val="CC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741" autoAdjust="0"/>
  </p:normalViewPr>
  <p:slideViewPr>
    <p:cSldViewPr>
      <p:cViewPr varScale="1">
        <p:scale>
          <a:sx n="94" d="100"/>
          <a:sy n="94" d="100"/>
        </p:scale>
        <p:origin x="528" y="78"/>
      </p:cViewPr>
      <p:guideLst>
        <p:guide orient="horz" pos="2160"/>
        <p:guide pos="3840"/>
      </p:guideLst>
    </p:cSldViewPr>
  </p:slideViewPr>
  <p:outlineViewPr>
    <p:cViewPr varScale="1">
      <p:scale>
        <a:sx n="170" d="200"/>
        <a:sy n="170" d="200"/>
      </p:scale>
      <p:origin x="-784" y="-88"/>
    </p:cViewPr>
  </p:outlineViewPr>
  <p:notesTextViewPr>
    <p:cViewPr>
      <p:scale>
        <a:sx n="100" d="100"/>
        <a:sy n="100" d="100"/>
      </p:scale>
      <p:origin x="0" y="0"/>
    </p:cViewPr>
  </p:notesTextViewPr>
  <p:sorterViewPr>
    <p:cViewPr varScale="1">
      <p:scale>
        <a:sx n="100" d="100"/>
        <a:sy n="100" d="100"/>
      </p:scale>
      <p:origin x="0" y="-8856"/>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AutoShape 1"/>
          <p:cNvSpPr>
            <a:spLocks noChangeArrowheads="1"/>
          </p:cNvSpPr>
          <p:nvPr/>
        </p:nvSpPr>
        <p:spPr bwMode="auto">
          <a:xfrm>
            <a:off x="0" y="0"/>
            <a:ext cx="7315200" cy="9601200"/>
          </a:xfrm>
          <a:prstGeom prst="roundRect">
            <a:avLst>
              <a:gd name="adj" fmla="val 19"/>
            </a:avLst>
          </a:prstGeom>
          <a:solidFill>
            <a:srgbClr val="FFFFFF"/>
          </a:solidFill>
          <a:ln>
            <a:noFill/>
          </a:ln>
          <a:extLst>
            <a:ext uri="{91240B29-F687-4F45-9708-019B960494DF}">
              <a14:hiddenLine xmlns:a14="http://schemas.microsoft.com/office/drawing/2010/main" w="9360">
                <a:solidFill>
                  <a:srgbClr val="000000"/>
                </a:solidFill>
                <a:miter lim="800000"/>
                <a:headEnd/>
                <a:tailEnd/>
              </a14:hiddenLine>
            </a:ext>
          </a:extLst>
        </p:spPr>
        <p:txBody>
          <a:bodyPr wrap="none" anchor="ctr"/>
          <a:lstStyle/>
          <a:p>
            <a:endParaRPr lang="en-US" altLang="en-US"/>
          </a:p>
        </p:txBody>
      </p:sp>
      <p:sp>
        <p:nvSpPr>
          <p:cNvPr id="40963" name="AutoShape 2"/>
          <p:cNvSpPr>
            <a:spLocks noChangeArrowheads="1"/>
          </p:cNvSpPr>
          <p:nvPr/>
        </p:nvSpPr>
        <p:spPr bwMode="auto">
          <a:xfrm>
            <a:off x="0" y="0"/>
            <a:ext cx="7315200" cy="9601200"/>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
        <p:nvSpPr>
          <p:cNvPr id="40964" name="AutoShape 3"/>
          <p:cNvSpPr>
            <a:spLocks noChangeArrowheads="1"/>
          </p:cNvSpPr>
          <p:nvPr/>
        </p:nvSpPr>
        <p:spPr bwMode="auto">
          <a:xfrm>
            <a:off x="0" y="0"/>
            <a:ext cx="7315200" cy="9601200"/>
          </a:xfrm>
          <a:prstGeom prst="roundRect">
            <a:avLst>
              <a:gd name="adj" fmla="val 19"/>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
        <p:nvSpPr>
          <p:cNvPr id="3076" name="Rectangle 4"/>
          <p:cNvSpPr>
            <a:spLocks noGrp="1" noChangeArrowheads="1"/>
          </p:cNvSpPr>
          <p:nvPr>
            <p:ph type="hdr"/>
          </p:nvPr>
        </p:nvSpPr>
        <p:spPr bwMode="auto">
          <a:xfrm>
            <a:off x="0" y="0"/>
            <a:ext cx="3165475" cy="474663"/>
          </a:xfrm>
          <a:prstGeom prst="rect">
            <a:avLst/>
          </a:prstGeom>
          <a:noFill/>
          <a:ln w="9525">
            <a:noFill/>
            <a:round/>
            <a:headEnd/>
            <a:tailEnd/>
          </a:ln>
          <a:effectLst/>
        </p:spPr>
        <p:txBody>
          <a:bodyPr vert="horz" wrap="square" lIns="99000" tIns="49680" rIns="99000" bIns="49680" numCol="1" anchor="t" anchorCtr="0" compatLnSpc="1">
            <a:prstTxWarp prst="textNoShape">
              <a:avLst/>
            </a:prstTxWarp>
          </a:bodyPr>
          <a:lstStyle>
            <a:lvl1pPr>
              <a:buSzPct val="45000"/>
              <a:buFont typeface="Wingdings" charset="2"/>
              <a:buNone/>
              <a:tabLst>
                <a:tab pos="723900" algn="l"/>
                <a:tab pos="1447800" algn="l"/>
                <a:tab pos="2171700" algn="l"/>
                <a:tab pos="2895600" algn="l"/>
              </a:tabLst>
              <a:defRPr sz="1300">
                <a:solidFill>
                  <a:srgbClr val="000000"/>
                </a:solidFill>
                <a:latin typeface="Times New Roman" charset="0"/>
                <a:ea typeface="DejaVu LGC Sans" charset="0"/>
                <a:cs typeface="DejaVu LGC Sans" charset="0"/>
              </a:defRPr>
            </a:lvl1pPr>
          </a:lstStyle>
          <a:p>
            <a:pPr>
              <a:defRPr/>
            </a:pPr>
            <a:endParaRPr lang="en-US"/>
          </a:p>
        </p:txBody>
      </p:sp>
      <p:sp>
        <p:nvSpPr>
          <p:cNvPr id="3077" name="Rectangle 5"/>
          <p:cNvSpPr>
            <a:spLocks noGrp="1" noChangeArrowheads="1"/>
          </p:cNvSpPr>
          <p:nvPr>
            <p:ph type="dt"/>
          </p:nvPr>
        </p:nvSpPr>
        <p:spPr bwMode="auto">
          <a:xfrm>
            <a:off x="4143375" y="0"/>
            <a:ext cx="3165475" cy="474663"/>
          </a:xfrm>
          <a:prstGeom prst="rect">
            <a:avLst/>
          </a:prstGeom>
          <a:noFill/>
          <a:ln w="9525">
            <a:noFill/>
            <a:round/>
            <a:headEnd/>
            <a:tailEnd/>
          </a:ln>
          <a:effectLst/>
        </p:spPr>
        <p:txBody>
          <a:bodyPr vert="horz" wrap="square" lIns="99000" tIns="49680" rIns="99000" bIns="49680" numCol="1" anchor="t" anchorCtr="0" compatLnSpc="1">
            <a:prstTxWarp prst="textNoShape">
              <a:avLst/>
            </a:prstTxWarp>
          </a:bodyPr>
          <a:lstStyle>
            <a:lvl1pPr algn="r">
              <a:buSzPct val="45000"/>
              <a:buFont typeface="Wingdings" charset="2"/>
              <a:buNone/>
              <a:tabLst>
                <a:tab pos="723900" algn="l"/>
                <a:tab pos="1447800" algn="l"/>
                <a:tab pos="2171700" algn="l"/>
                <a:tab pos="2895600" algn="l"/>
              </a:tabLst>
              <a:defRPr sz="1300">
                <a:solidFill>
                  <a:srgbClr val="000000"/>
                </a:solidFill>
                <a:latin typeface="Times New Roman" charset="0"/>
                <a:ea typeface="DejaVu LGC Sans" charset="0"/>
                <a:cs typeface="DejaVu LGC Sans" charset="0"/>
              </a:defRPr>
            </a:lvl1pPr>
          </a:lstStyle>
          <a:p>
            <a:pPr>
              <a:defRPr/>
            </a:pPr>
            <a:endParaRPr lang="en-US"/>
          </a:p>
        </p:txBody>
      </p:sp>
      <p:sp>
        <p:nvSpPr>
          <p:cNvPr id="40967" name="Rectangle 6"/>
          <p:cNvSpPr>
            <a:spLocks noGrp="1" noRot="1" noChangeAspect="1" noChangeArrowheads="1"/>
          </p:cNvSpPr>
          <p:nvPr>
            <p:ph type="sldImg"/>
          </p:nvPr>
        </p:nvSpPr>
        <p:spPr bwMode="auto">
          <a:xfrm>
            <a:off x="461963" y="720725"/>
            <a:ext cx="6391275" cy="3595688"/>
          </a:xfrm>
          <a:prstGeom prst="rect">
            <a:avLst/>
          </a:prstGeom>
          <a:solidFill>
            <a:srgbClr val="FFFFFF"/>
          </a:solidFill>
          <a:ln w="9360">
            <a:solidFill>
              <a:srgbClr val="000000"/>
            </a:solidFill>
            <a:miter lim="800000"/>
            <a:headEnd/>
            <a:tailEnd/>
          </a:ln>
        </p:spPr>
      </p:sp>
      <p:sp>
        <p:nvSpPr>
          <p:cNvPr id="3079" name="Rectangle 7"/>
          <p:cNvSpPr>
            <a:spLocks noGrp="1" noChangeArrowheads="1"/>
          </p:cNvSpPr>
          <p:nvPr>
            <p:ph type="body"/>
          </p:nvPr>
        </p:nvSpPr>
        <p:spPr bwMode="auto">
          <a:xfrm>
            <a:off x="731838" y="4559300"/>
            <a:ext cx="5846762" cy="4316413"/>
          </a:xfrm>
          <a:prstGeom prst="rect">
            <a:avLst/>
          </a:prstGeom>
          <a:noFill/>
          <a:ln w="9525">
            <a:noFill/>
            <a:round/>
            <a:headEnd/>
            <a:tailEnd/>
          </a:ln>
          <a:effectLst/>
        </p:spPr>
        <p:txBody>
          <a:bodyPr vert="horz" wrap="square" lIns="99000" tIns="49680" rIns="99000" bIns="49680" numCol="1" anchor="t" anchorCtr="0" compatLnSpc="1">
            <a:prstTxWarp prst="textNoShape">
              <a:avLst/>
            </a:prstTxWarp>
          </a:bodyPr>
          <a:lstStyle/>
          <a:p>
            <a:pPr lvl="0"/>
            <a:endParaRPr lang="en-US" noProof="0"/>
          </a:p>
        </p:txBody>
      </p:sp>
      <p:sp>
        <p:nvSpPr>
          <p:cNvPr id="3080" name="Rectangle 8"/>
          <p:cNvSpPr>
            <a:spLocks noGrp="1" noChangeArrowheads="1"/>
          </p:cNvSpPr>
          <p:nvPr>
            <p:ph type="ftr"/>
          </p:nvPr>
        </p:nvSpPr>
        <p:spPr bwMode="auto">
          <a:xfrm>
            <a:off x="0" y="9120188"/>
            <a:ext cx="3165475" cy="474662"/>
          </a:xfrm>
          <a:prstGeom prst="rect">
            <a:avLst/>
          </a:prstGeom>
          <a:noFill/>
          <a:ln w="9525">
            <a:noFill/>
            <a:round/>
            <a:headEnd/>
            <a:tailEnd/>
          </a:ln>
          <a:effectLst/>
        </p:spPr>
        <p:txBody>
          <a:bodyPr vert="horz" wrap="square" lIns="99000" tIns="49680" rIns="99000" bIns="49680" numCol="1" anchor="b" anchorCtr="0" compatLnSpc="1">
            <a:prstTxWarp prst="textNoShape">
              <a:avLst/>
            </a:prstTxWarp>
          </a:bodyPr>
          <a:lstStyle>
            <a:lvl1pPr>
              <a:buSzPct val="45000"/>
              <a:buFont typeface="Wingdings" charset="2"/>
              <a:buNone/>
              <a:tabLst>
                <a:tab pos="723900" algn="l"/>
                <a:tab pos="1447800" algn="l"/>
                <a:tab pos="2171700" algn="l"/>
                <a:tab pos="2895600" algn="l"/>
              </a:tabLst>
              <a:defRPr sz="1300">
                <a:solidFill>
                  <a:srgbClr val="000000"/>
                </a:solidFill>
                <a:latin typeface="Times New Roman" charset="0"/>
                <a:ea typeface="DejaVu LGC Sans" charset="0"/>
                <a:cs typeface="DejaVu LGC Sans" charset="0"/>
              </a:defRPr>
            </a:lvl1pPr>
          </a:lstStyle>
          <a:p>
            <a:pPr>
              <a:defRPr/>
            </a:pPr>
            <a:endParaRPr lang="en-US"/>
          </a:p>
        </p:txBody>
      </p:sp>
      <p:sp>
        <p:nvSpPr>
          <p:cNvPr id="3081" name="Rectangle 9"/>
          <p:cNvSpPr>
            <a:spLocks noGrp="1" noChangeArrowheads="1"/>
          </p:cNvSpPr>
          <p:nvPr>
            <p:ph type="sldNum"/>
          </p:nvPr>
        </p:nvSpPr>
        <p:spPr bwMode="auto">
          <a:xfrm>
            <a:off x="4143375" y="9120188"/>
            <a:ext cx="3165475" cy="474662"/>
          </a:xfrm>
          <a:prstGeom prst="rect">
            <a:avLst/>
          </a:prstGeom>
          <a:noFill/>
          <a:ln w="9525">
            <a:noFill/>
            <a:round/>
            <a:headEnd/>
            <a:tailEnd/>
          </a:ln>
          <a:effectLst/>
        </p:spPr>
        <p:txBody>
          <a:bodyPr vert="horz" wrap="square" lIns="99000" tIns="49680" rIns="99000" bIns="49680" numCol="1" anchor="b" anchorCtr="0" compatLnSpc="1">
            <a:prstTxWarp prst="textNoShape">
              <a:avLst/>
            </a:prstTxWarp>
          </a:bodyPr>
          <a:lstStyle>
            <a:lvl1pPr algn="r">
              <a:buSzPct val="45000"/>
              <a:buFont typeface="Wingdings" charset="2"/>
              <a:buNone/>
              <a:tabLst>
                <a:tab pos="723900" algn="l"/>
                <a:tab pos="1447800" algn="l"/>
                <a:tab pos="2171700" algn="l"/>
                <a:tab pos="2895600" algn="l"/>
              </a:tabLst>
              <a:defRPr sz="1300">
                <a:solidFill>
                  <a:srgbClr val="000000"/>
                </a:solidFill>
                <a:latin typeface="Times New Roman" charset="0"/>
                <a:ea typeface="DejaVu LGC Sans" charset="0"/>
                <a:cs typeface="DejaVu LGC Sans" charset="0"/>
              </a:defRPr>
            </a:lvl1pPr>
          </a:lstStyle>
          <a:p>
            <a:pPr>
              <a:defRPr/>
            </a:pPr>
            <a:fld id="{C3546CF7-A194-45C3-A85B-C450ED91A595}" type="slidenum">
              <a:rPr lang="en-US"/>
              <a:pPr>
                <a:defRPr/>
              </a:pPr>
              <a:t>‹#›</a:t>
            </a:fld>
            <a:endParaRPr lang="en-US"/>
          </a:p>
        </p:txBody>
      </p:sp>
    </p:spTree>
    <p:extLst>
      <p:ext uri="{BB962C8B-B14F-4D97-AF65-F5344CB8AC3E}">
        <p14:creationId xmlns:p14="http://schemas.microsoft.com/office/powerpoint/2010/main" val="36730047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S PGothic" pitchFamily="34" charset="-128"/>
        <a:cs typeface="ＭＳ Ｐゴシック" charset="-128"/>
      </a:defRPr>
    </a:lvl1pPr>
    <a:lvl2pPr marL="742950" indent="-28575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S PGothic" pitchFamily="34" charset="-128"/>
        <a:cs typeface="+mn-cs"/>
      </a:defRPr>
    </a:lvl2pPr>
    <a:lvl3pPr marL="11430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S PGothic" pitchFamily="34" charset="-128"/>
        <a:cs typeface="+mn-cs"/>
      </a:defRPr>
    </a:lvl3pPr>
    <a:lvl4pPr marL="16002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S PGothic" pitchFamily="34" charset="-128"/>
        <a:cs typeface="+mn-cs"/>
      </a:defRPr>
    </a:lvl4pPr>
    <a:lvl5pPr marL="2057400" indent="-228600" algn="l" defTabSz="457200"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lgn="ctr">
              <a:defRPr baseline="0"/>
            </a:lvl1pPr>
          </a:lstStyle>
          <a:p>
            <a:endParaRPr lang="en-US"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lumMod val="65000"/>
                    <a:lumOff val="35000"/>
                  </a:schemeClr>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7" name="Rectangle 5"/>
          <p:cNvSpPr txBox="1">
            <a:spLocks noChangeArrowheads="1"/>
          </p:cNvSpPr>
          <p:nvPr userDrawn="1"/>
        </p:nvSpPr>
        <p:spPr bwMode="auto">
          <a:xfrm>
            <a:off x="10261600" y="6243639"/>
            <a:ext cx="1314451" cy="452437"/>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defPPr>
              <a:defRPr lang="en-GB"/>
            </a:defPPr>
            <a:lvl1pPr algn="r" defTabSz="457200" rtl="0" fontAlgn="base">
              <a:spcBef>
                <a:spcPct val="0"/>
              </a:spcBef>
              <a:spcAft>
                <a:spcPct val="0"/>
              </a:spcAft>
              <a:buClrTx/>
              <a:buSzPct val="100000"/>
              <a:buFontTx/>
              <a:buNone/>
              <a:defRPr kern="1200">
                <a:solidFill>
                  <a:srgbClr val="000000"/>
                </a:solidFill>
                <a:latin typeface="Arial" charset="0"/>
                <a:ea typeface="+mn-ea"/>
                <a:cs typeface="+mn-cs"/>
              </a:defRPr>
            </a:lvl1pPr>
            <a:lvl2pPr marL="742950" indent="-28575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2pPr>
            <a:lvl3pPr marL="11430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3pPr>
            <a:lvl4pPr marL="16002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4pPr>
            <a:lvl5pPr marL="20574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5pPr>
            <a:lvl6pPr marL="2286000" algn="l" defTabSz="914400" rtl="0" eaLnBrk="1" latinLnBrk="0" hangingPunct="1">
              <a:defRPr kern="1200">
                <a:solidFill>
                  <a:schemeClr val="bg1"/>
                </a:solidFill>
                <a:latin typeface="Arial" charset="0"/>
                <a:ea typeface="DejaVu LGC Sans" charset="0"/>
                <a:cs typeface="DejaVu LGC Sans" charset="0"/>
              </a:defRPr>
            </a:lvl6pPr>
            <a:lvl7pPr marL="2743200" algn="l" defTabSz="914400" rtl="0" eaLnBrk="1" latinLnBrk="0" hangingPunct="1">
              <a:defRPr kern="1200">
                <a:solidFill>
                  <a:schemeClr val="bg1"/>
                </a:solidFill>
                <a:latin typeface="Arial" charset="0"/>
                <a:ea typeface="DejaVu LGC Sans" charset="0"/>
                <a:cs typeface="DejaVu LGC Sans" charset="0"/>
              </a:defRPr>
            </a:lvl7pPr>
            <a:lvl8pPr marL="3200400" algn="l" defTabSz="914400" rtl="0" eaLnBrk="1" latinLnBrk="0" hangingPunct="1">
              <a:defRPr kern="1200">
                <a:solidFill>
                  <a:schemeClr val="bg1"/>
                </a:solidFill>
                <a:latin typeface="Arial" charset="0"/>
                <a:ea typeface="DejaVu LGC Sans" charset="0"/>
                <a:cs typeface="DejaVu LGC Sans" charset="0"/>
              </a:defRPr>
            </a:lvl8pPr>
            <a:lvl9pPr marL="3657600" algn="l" defTabSz="914400" rtl="0" eaLnBrk="1" latinLnBrk="0" hangingPunct="1">
              <a:defRPr kern="1200">
                <a:solidFill>
                  <a:schemeClr val="bg1"/>
                </a:solidFill>
                <a:latin typeface="Arial" charset="0"/>
                <a:ea typeface="DejaVu LGC Sans" charset="0"/>
                <a:cs typeface="DejaVu LGC Sans" charset="0"/>
              </a:defRPr>
            </a:lvl9pPr>
          </a:lstStyle>
          <a:p>
            <a:pPr>
              <a:defRPr/>
            </a:pPr>
            <a:fld id="{5E0127AB-56F0-4C4C-B69D-62B61AF9473F}" type="slidenum">
              <a:rPr lang="en-US" smtClean="0"/>
              <a:pPr>
                <a:defRPr/>
              </a:pPr>
              <a:t>‹#›</a:t>
            </a:fld>
            <a:endParaRPr lang="en-US"/>
          </a:p>
        </p:txBody>
      </p:sp>
    </p:spTree>
    <p:extLst>
      <p:ext uri="{BB962C8B-B14F-4D97-AF65-F5344CB8AC3E}">
        <p14:creationId xmlns:p14="http://schemas.microsoft.com/office/powerpoint/2010/main" val="3673056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77814"/>
            <a:ext cx="11195051" cy="1017587"/>
          </a:xfrm>
        </p:spPr>
        <p:txBody>
          <a:bodyPr/>
          <a:lstStyle/>
          <a:p>
            <a:r>
              <a:rPr lang="en-US" dirty="0"/>
              <a:t>Click to edit Master title style</a:t>
            </a:r>
          </a:p>
        </p:txBody>
      </p:sp>
      <p:sp>
        <p:nvSpPr>
          <p:cNvPr id="3" name="Content Placeholder 2"/>
          <p:cNvSpPr>
            <a:spLocks noGrp="1"/>
          </p:cNvSpPr>
          <p:nvPr>
            <p:ph idx="1"/>
          </p:nvPr>
        </p:nvSpPr>
        <p:spPr>
          <a:xfrm>
            <a:off x="381000" y="1295401"/>
            <a:ext cx="11195051" cy="4830763"/>
          </a:xfrm>
        </p:spPr>
        <p:txBody>
          <a:bodyPr/>
          <a:lstStyle>
            <a:lvl1pPr marL="344488" indent="-344488">
              <a:buClr>
                <a:srgbClr val="CC9900"/>
              </a:buClr>
              <a:buFont typeface="Wingdings" panose="05000000000000000000" pitchFamily="2" charset="2"/>
              <a:buChar char="§"/>
              <a:defRPr/>
            </a:lvl1pPr>
            <a:lvl2pPr marL="795338" indent="-338138">
              <a:buClr>
                <a:srgbClr val="3B812F"/>
              </a:buClr>
              <a:buSzPct val="60000"/>
              <a:buFont typeface="Wingdings" panose="05000000000000000000" pitchFamily="2" charset="2"/>
              <a:buChar char="q"/>
              <a:defRPr/>
            </a:lvl2pPr>
            <a:lvl3pPr marL="1139825" indent="-225425">
              <a:buClr>
                <a:srgbClr val="CC9900"/>
              </a:buClr>
              <a:buFont typeface="Wingdings" panose="05000000000000000000" pitchFamily="2" charset="2"/>
              <a:buChar char="§"/>
              <a:defRPr/>
            </a:lvl3pPr>
            <a:lvl4pPr marL="1603375" indent="-231775">
              <a:buClr>
                <a:srgbClr val="3B812F"/>
              </a:buClr>
              <a:buSzPct val="60000"/>
              <a:buFont typeface="Wingdings" panose="05000000000000000000" pitchFamily="2" charset="2"/>
              <a:buChar char="q"/>
              <a:defRPr/>
            </a:lvl4pPr>
            <a:lvl5pPr marL="2054225" indent="-225425">
              <a:buClr>
                <a:srgbClr val="CC9900"/>
              </a:buClr>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2005301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0"/>
            <a:ext cx="10363200" cy="1520825"/>
          </a:xfrm>
        </p:spPr>
        <p:txBody>
          <a:bodyPr anchor="ctr"/>
          <a:lstStyle>
            <a:lvl1pPr algn="ctr">
              <a:defRPr/>
            </a:lvl1pPr>
          </a:lstStyle>
          <a:p>
            <a:r>
              <a:rPr lang="en-US" dirty="0" smtClean="0"/>
              <a:t>Click to edit Master title style</a:t>
            </a:r>
            <a:endParaRPr lang="en-US" dirty="0"/>
          </a:p>
        </p:txBody>
      </p:sp>
    </p:spTree>
    <p:extLst>
      <p:ext uri="{BB962C8B-B14F-4D97-AF65-F5344CB8AC3E}">
        <p14:creationId xmlns:p14="http://schemas.microsoft.com/office/powerpoint/2010/main" val="42602991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381000" y="277814"/>
            <a:ext cx="11195051" cy="137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GB" altLang="en-US" dirty="0"/>
              <a:t>Click to edit Master title style</a:t>
            </a:r>
          </a:p>
        </p:txBody>
      </p:sp>
      <p:sp>
        <p:nvSpPr>
          <p:cNvPr id="1027" name="Rectangle 2"/>
          <p:cNvSpPr>
            <a:spLocks noGrp="1" noChangeArrowheads="1"/>
          </p:cNvSpPr>
          <p:nvPr>
            <p:ph type="body" idx="1"/>
          </p:nvPr>
        </p:nvSpPr>
        <p:spPr bwMode="auto">
          <a:xfrm>
            <a:off x="381000" y="1600201"/>
            <a:ext cx="11195051" cy="464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Freeform 6"/>
          <p:cNvSpPr>
            <a:spLocks noChangeArrowheads="1"/>
          </p:cNvSpPr>
          <p:nvPr/>
        </p:nvSpPr>
        <p:spPr bwMode="auto">
          <a:xfrm>
            <a:off x="304800" y="228600"/>
            <a:ext cx="11176000" cy="609600"/>
          </a:xfrm>
          <a:custGeom>
            <a:avLst/>
            <a:gdLst>
              <a:gd name="T0" fmla="*/ 0 w 1000"/>
              <a:gd name="T1" fmla="*/ 2147483647 h 1000"/>
              <a:gd name="T2" fmla="*/ 0 w 1000"/>
              <a:gd name="T3" fmla="*/ 0 h 1000"/>
              <a:gd name="T4" fmla="*/ 2147483647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80">
            <a:solidFill>
              <a:srgbClr val="CC9900"/>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031" name="Line 7"/>
          <p:cNvSpPr>
            <a:spLocks noChangeShapeType="1"/>
          </p:cNvSpPr>
          <p:nvPr/>
        </p:nvSpPr>
        <p:spPr bwMode="auto">
          <a:xfrm flipV="1">
            <a:off x="304800" y="6324599"/>
            <a:ext cx="11176000" cy="0"/>
          </a:xfrm>
          <a:prstGeom prst="line">
            <a:avLst/>
          </a:prstGeom>
          <a:noFill/>
          <a:ln w="19080">
            <a:solidFill>
              <a:srgbClr val="CC99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8" name="Rectangle 4"/>
          <p:cNvSpPr txBox="1">
            <a:spLocks noChangeArrowheads="1"/>
          </p:cNvSpPr>
          <p:nvPr userDrawn="1"/>
        </p:nvSpPr>
        <p:spPr bwMode="auto">
          <a:xfrm>
            <a:off x="381000" y="6248400"/>
            <a:ext cx="9448800" cy="452438"/>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defPPr>
              <a:defRPr lang="en-GB"/>
            </a:defPPr>
            <a:lvl1pPr algn="ctr" defTabSz="457200" rtl="0" fontAlgn="base">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kern="1200">
                <a:solidFill>
                  <a:srgbClr val="000000"/>
                </a:solidFill>
                <a:latin typeface="Arial" charset="0"/>
                <a:ea typeface="+mn-ea"/>
                <a:cs typeface="+mn-cs"/>
              </a:defRPr>
            </a:lvl1pPr>
            <a:lvl2pPr marL="742950" indent="-28575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2pPr>
            <a:lvl3pPr marL="11430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3pPr>
            <a:lvl4pPr marL="16002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4pPr>
            <a:lvl5pPr marL="20574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5pPr>
            <a:lvl6pPr marL="2286000" algn="l" defTabSz="914400" rtl="0" eaLnBrk="1" latinLnBrk="0" hangingPunct="1">
              <a:defRPr kern="1200">
                <a:solidFill>
                  <a:schemeClr val="bg1"/>
                </a:solidFill>
                <a:latin typeface="Arial" charset="0"/>
                <a:ea typeface="DejaVu LGC Sans" charset="0"/>
                <a:cs typeface="DejaVu LGC Sans" charset="0"/>
              </a:defRPr>
            </a:lvl6pPr>
            <a:lvl7pPr marL="2743200" algn="l" defTabSz="914400" rtl="0" eaLnBrk="1" latinLnBrk="0" hangingPunct="1">
              <a:defRPr kern="1200">
                <a:solidFill>
                  <a:schemeClr val="bg1"/>
                </a:solidFill>
                <a:latin typeface="Arial" charset="0"/>
                <a:ea typeface="DejaVu LGC Sans" charset="0"/>
                <a:cs typeface="DejaVu LGC Sans" charset="0"/>
              </a:defRPr>
            </a:lvl7pPr>
            <a:lvl8pPr marL="3200400" algn="l" defTabSz="914400" rtl="0" eaLnBrk="1" latinLnBrk="0" hangingPunct="1">
              <a:defRPr kern="1200">
                <a:solidFill>
                  <a:schemeClr val="bg1"/>
                </a:solidFill>
                <a:latin typeface="Arial" charset="0"/>
                <a:ea typeface="DejaVu LGC Sans" charset="0"/>
                <a:cs typeface="DejaVu LGC Sans" charset="0"/>
              </a:defRPr>
            </a:lvl8pPr>
            <a:lvl9pPr marL="3657600" algn="l" defTabSz="914400" rtl="0" eaLnBrk="1" latinLnBrk="0" hangingPunct="1">
              <a:defRPr kern="1200">
                <a:solidFill>
                  <a:schemeClr val="bg1"/>
                </a:solidFill>
                <a:latin typeface="Arial" charset="0"/>
                <a:ea typeface="DejaVu LGC Sans" charset="0"/>
                <a:cs typeface="DejaVu LGC Sans" charset="0"/>
              </a:defRPr>
            </a:lvl9pPr>
          </a:lstStyle>
          <a:p>
            <a:pPr algn="l"/>
            <a:r>
              <a:rPr lang="en-US" altLang="en-US" sz="1600" dirty="0">
                <a:latin typeface="Arial" pitchFamily="34" charset="0"/>
              </a:rPr>
              <a:t>All materials copyright </a:t>
            </a:r>
            <a:r>
              <a:rPr lang="en-US" altLang="en-US" sz="1600" dirty="0" smtClean="0">
                <a:latin typeface="Arial" pitchFamily="34" charset="0"/>
              </a:rPr>
              <a:t>UMBC</a:t>
            </a:r>
            <a:r>
              <a:rPr lang="en-US" altLang="en-US" sz="1600" baseline="0" dirty="0" smtClean="0">
                <a:latin typeface="Arial" pitchFamily="34" charset="0"/>
              </a:rPr>
              <a:t> and </a:t>
            </a:r>
            <a:r>
              <a:rPr lang="en-US" altLang="en-US" sz="1600" dirty="0" smtClean="0">
                <a:latin typeface="Arial" pitchFamily="34" charset="0"/>
              </a:rPr>
              <a:t>Dr</a:t>
            </a:r>
            <a:r>
              <a:rPr lang="en-US" altLang="en-US" sz="1600" dirty="0">
                <a:latin typeface="Arial" pitchFamily="34" charset="0"/>
              </a:rPr>
              <a:t>. Katherine </a:t>
            </a:r>
            <a:r>
              <a:rPr lang="en-US" altLang="en-US" sz="1600" dirty="0" smtClean="0">
                <a:latin typeface="Arial" pitchFamily="34" charset="0"/>
              </a:rPr>
              <a:t>Gibson unless </a:t>
            </a:r>
            <a:r>
              <a:rPr lang="en-US" altLang="en-US" sz="1600" dirty="0">
                <a:latin typeface="Arial" pitchFamily="34" charset="0"/>
              </a:rPr>
              <a:t>otherwise noted</a:t>
            </a:r>
          </a:p>
        </p:txBody>
      </p:sp>
      <p:sp>
        <p:nvSpPr>
          <p:cNvPr id="9" name="Rectangle 5"/>
          <p:cNvSpPr txBox="1">
            <a:spLocks noChangeArrowheads="1"/>
          </p:cNvSpPr>
          <p:nvPr userDrawn="1"/>
        </p:nvSpPr>
        <p:spPr bwMode="auto">
          <a:xfrm>
            <a:off x="10261600" y="6243639"/>
            <a:ext cx="1314451" cy="452437"/>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defPPr>
              <a:defRPr lang="en-GB"/>
            </a:defPPr>
            <a:lvl1pPr algn="r" defTabSz="457200" rtl="0" fontAlgn="base">
              <a:spcBef>
                <a:spcPct val="0"/>
              </a:spcBef>
              <a:spcAft>
                <a:spcPct val="0"/>
              </a:spcAft>
              <a:buClrTx/>
              <a:buSzPct val="100000"/>
              <a:buFontTx/>
              <a:buNone/>
              <a:defRPr kern="1200">
                <a:solidFill>
                  <a:srgbClr val="000000"/>
                </a:solidFill>
                <a:latin typeface="Arial" charset="0"/>
                <a:ea typeface="+mn-ea"/>
                <a:cs typeface="+mn-cs"/>
              </a:defRPr>
            </a:lvl1pPr>
            <a:lvl2pPr marL="742950" indent="-28575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2pPr>
            <a:lvl3pPr marL="11430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3pPr>
            <a:lvl4pPr marL="16002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4pPr>
            <a:lvl5pPr marL="20574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5pPr>
            <a:lvl6pPr marL="2286000" algn="l" defTabSz="914400" rtl="0" eaLnBrk="1" latinLnBrk="0" hangingPunct="1">
              <a:defRPr kern="1200">
                <a:solidFill>
                  <a:schemeClr val="bg1"/>
                </a:solidFill>
                <a:latin typeface="Arial" charset="0"/>
                <a:ea typeface="DejaVu LGC Sans" charset="0"/>
                <a:cs typeface="DejaVu LGC Sans" charset="0"/>
              </a:defRPr>
            </a:lvl6pPr>
            <a:lvl7pPr marL="2743200" algn="l" defTabSz="914400" rtl="0" eaLnBrk="1" latinLnBrk="0" hangingPunct="1">
              <a:defRPr kern="1200">
                <a:solidFill>
                  <a:schemeClr val="bg1"/>
                </a:solidFill>
                <a:latin typeface="Arial" charset="0"/>
                <a:ea typeface="DejaVu LGC Sans" charset="0"/>
                <a:cs typeface="DejaVu LGC Sans" charset="0"/>
              </a:defRPr>
            </a:lvl7pPr>
            <a:lvl8pPr marL="3200400" algn="l" defTabSz="914400" rtl="0" eaLnBrk="1" latinLnBrk="0" hangingPunct="1">
              <a:defRPr kern="1200">
                <a:solidFill>
                  <a:schemeClr val="bg1"/>
                </a:solidFill>
                <a:latin typeface="Arial" charset="0"/>
                <a:ea typeface="DejaVu LGC Sans" charset="0"/>
                <a:cs typeface="DejaVu LGC Sans" charset="0"/>
              </a:defRPr>
            </a:lvl8pPr>
            <a:lvl9pPr marL="3657600" algn="l" defTabSz="914400" rtl="0" eaLnBrk="1" latinLnBrk="0" hangingPunct="1">
              <a:defRPr kern="1200">
                <a:solidFill>
                  <a:schemeClr val="bg1"/>
                </a:solidFill>
                <a:latin typeface="Arial" charset="0"/>
                <a:ea typeface="DejaVu LGC Sans" charset="0"/>
                <a:cs typeface="DejaVu LGC Sans" charset="0"/>
              </a:defRPr>
            </a:lvl9pPr>
          </a:lstStyle>
          <a:p>
            <a:pPr>
              <a:defRPr/>
            </a:pPr>
            <a:fld id="{5E0127AB-56F0-4C4C-B69D-62B61AF9473F}"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25" r:id="rId1"/>
    <p:sldLayoutId id="2147483826" r:id="rId2"/>
    <p:sldLayoutId id="2147483827" r:id="rId3"/>
  </p:sldLayoutIdLst>
  <p:timing>
    <p:tnLst>
      <p:par>
        <p:cTn id="1" dur="indefinite" restart="never" nodeType="tmRoot"/>
      </p:par>
    </p:tnLst>
  </p:timing>
  <p:hf hdr="0" dt="0"/>
  <p:txStyles>
    <p:titleStyle>
      <a:lvl1pPr algn="l" defTabSz="457200" rtl="0" eaLnBrk="0" fontAlgn="base" hangingPunct="0">
        <a:spcBef>
          <a:spcPct val="0"/>
        </a:spcBef>
        <a:spcAft>
          <a:spcPct val="0"/>
        </a:spcAft>
        <a:buClr>
          <a:srgbClr val="000000"/>
        </a:buClr>
        <a:buSzPct val="100000"/>
        <a:buFont typeface="Times New Roman" pitchFamily="18" charset="0"/>
        <a:defRPr sz="4800" b="1">
          <a:solidFill>
            <a:srgbClr val="006633"/>
          </a:solidFill>
          <a:latin typeface="+mj-lt"/>
          <a:ea typeface="+mj-ea"/>
          <a:cs typeface="+mj-cs"/>
        </a:defRPr>
      </a:lvl1pPr>
      <a:lvl2pPr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28" charset="0"/>
          <a:ea typeface="DejaVu LGC Sans" charset="0"/>
          <a:cs typeface="DejaVu LGC Sans" charset="0"/>
        </a:defRPr>
      </a:lvl2pPr>
      <a:lvl3pPr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28" charset="0"/>
          <a:ea typeface="DejaVu LGC Sans" charset="0"/>
          <a:cs typeface="DejaVu LGC Sans" charset="0"/>
        </a:defRPr>
      </a:lvl3pPr>
      <a:lvl4pPr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28" charset="0"/>
          <a:ea typeface="DejaVu LGC Sans" charset="0"/>
          <a:cs typeface="DejaVu LGC Sans" charset="0"/>
        </a:defRPr>
      </a:lvl4pPr>
      <a:lvl5pPr algn="l" defTabSz="457200" rtl="0" eaLnBrk="0" fontAlgn="base" hangingPunct="0">
        <a:spcBef>
          <a:spcPct val="0"/>
        </a:spcBef>
        <a:spcAft>
          <a:spcPct val="0"/>
        </a:spcAft>
        <a:buClr>
          <a:srgbClr val="000000"/>
        </a:buClr>
        <a:buSzPct val="100000"/>
        <a:buFont typeface="Times New Roman" pitchFamily="18" charset="0"/>
        <a:defRPr sz="4200">
          <a:solidFill>
            <a:srgbClr val="006633"/>
          </a:solidFill>
          <a:latin typeface="Garamond" pitchFamily="28" charset="0"/>
          <a:ea typeface="DejaVu LGC Sans" charset="0"/>
          <a:cs typeface="DejaVu LGC Sans" charset="0"/>
        </a:defRPr>
      </a:lvl5pPr>
      <a:lvl6pPr marL="2514600" indent="-228600" algn="l" defTabSz="457200" rtl="0" fontAlgn="base">
        <a:spcBef>
          <a:spcPct val="0"/>
        </a:spcBef>
        <a:spcAft>
          <a:spcPct val="0"/>
        </a:spcAft>
        <a:buClr>
          <a:srgbClr val="000000"/>
        </a:buClr>
        <a:buSzPct val="100000"/>
        <a:buFont typeface="Times New Roman" pitchFamily="18" charset="0"/>
        <a:defRPr sz="4200">
          <a:solidFill>
            <a:srgbClr val="006633"/>
          </a:solidFill>
          <a:latin typeface="Garamond" pitchFamily="28" charset="0"/>
          <a:ea typeface="DejaVu LGC Sans" charset="0"/>
          <a:cs typeface="DejaVu LGC Sans" charset="0"/>
        </a:defRPr>
      </a:lvl6pPr>
      <a:lvl7pPr marL="2971800" indent="-228600" algn="l" defTabSz="457200" rtl="0" fontAlgn="base">
        <a:spcBef>
          <a:spcPct val="0"/>
        </a:spcBef>
        <a:spcAft>
          <a:spcPct val="0"/>
        </a:spcAft>
        <a:buClr>
          <a:srgbClr val="000000"/>
        </a:buClr>
        <a:buSzPct val="100000"/>
        <a:buFont typeface="Times New Roman" pitchFamily="18" charset="0"/>
        <a:defRPr sz="4200">
          <a:solidFill>
            <a:srgbClr val="006633"/>
          </a:solidFill>
          <a:latin typeface="Garamond" pitchFamily="28" charset="0"/>
          <a:ea typeface="DejaVu LGC Sans" charset="0"/>
          <a:cs typeface="DejaVu LGC Sans" charset="0"/>
        </a:defRPr>
      </a:lvl7pPr>
      <a:lvl8pPr marL="3429000" indent="-228600" algn="l" defTabSz="457200" rtl="0" fontAlgn="base">
        <a:spcBef>
          <a:spcPct val="0"/>
        </a:spcBef>
        <a:spcAft>
          <a:spcPct val="0"/>
        </a:spcAft>
        <a:buClr>
          <a:srgbClr val="000000"/>
        </a:buClr>
        <a:buSzPct val="100000"/>
        <a:buFont typeface="Times New Roman" pitchFamily="18" charset="0"/>
        <a:defRPr sz="4200">
          <a:solidFill>
            <a:srgbClr val="006633"/>
          </a:solidFill>
          <a:latin typeface="Garamond" pitchFamily="28" charset="0"/>
          <a:ea typeface="DejaVu LGC Sans" charset="0"/>
          <a:cs typeface="DejaVu LGC Sans" charset="0"/>
        </a:defRPr>
      </a:lvl8pPr>
      <a:lvl9pPr marL="3886200" indent="-228600" algn="l" defTabSz="457200" rtl="0" fontAlgn="base">
        <a:spcBef>
          <a:spcPct val="0"/>
        </a:spcBef>
        <a:spcAft>
          <a:spcPct val="0"/>
        </a:spcAft>
        <a:buClr>
          <a:srgbClr val="000000"/>
        </a:buClr>
        <a:buSzPct val="100000"/>
        <a:buFont typeface="Times New Roman" pitchFamily="18" charset="0"/>
        <a:defRPr sz="4200">
          <a:solidFill>
            <a:srgbClr val="006633"/>
          </a:solidFill>
          <a:latin typeface="Garamond" pitchFamily="28" charset="0"/>
          <a:ea typeface="DejaVu LGC Sans" charset="0"/>
          <a:cs typeface="DejaVu LGC Sans" charset="0"/>
        </a:defRPr>
      </a:lvl9pPr>
    </p:titleStyle>
    <p:bodyStyle>
      <a:lvl1pPr marL="342900" indent="-342900" algn="l" defTabSz="457200" rtl="0" eaLnBrk="0" fontAlgn="base" hangingPunct="0">
        <a:spcBef>
          <a:spcPts val="750"/>
        </a:spcBef>
        <a:spcAft>
          <a:spcPct val="0"/>
        </a:spcAft>
        <a:buClr>
          <a:srgbClr val="000000"/>
        </a:buClr>
        <a:buSzPct val="100000"/>
        <a:buFont typeface="Times New Roman" pitchFamily="18" charset="0"/>
        <a:defRPr sz="3000">
          <a:solidFill>
            <a:srgbClr val="000000"/>
          </a:solidFill>
          <a:latin typeface="+mn-lt"/>
          <a:ea typeface="+mn-ea"/>
          <a:cs typeface="+mn-cs"/>
        </a:defRPr>
      </a:lvl1pPr>
      <a:lvl2pPr marL="742950" indent="-285750" algn="l" defTabSz="457200" rtl="0" eaLnBrk="0" fontAlgn="base" hangingPunct="0">
        <a:spcBef>
          <a:spcPts val="650"/>
        </a:spcBef>
        <a:spcAft>
          <a:spcPct val="0"/>
        </a:spcAft>
        <a:buClr>
          <a:srgbClr val="000000"/>
        </a:buClr>
        <a:buSzPct val="100000"/>
        <a:buFont typeface="Times New Roman" pitchFamily="18" charset="0"/>
        <a:defRPr sz="2600">
          <a:solidFill>
            <a:srgbClr val="000000"/>
          </a:solidFill>
          <a:latin typeface="+mn-lt"/>
          <a:ea typeface="+mn-ea"/>
          <a:cs typeface="+mn-cs"/>
        </a:defRPr>
      </a:lvl2pPr>
      <a:lvl3pPr marL="1143000" indent="-228600" algn="l" defTabSz="457200" rtl="0" eaLnBrk="0" fontAlgn="base" hangingPunct="0">
        <a:spcBef>
          <a:spcPts val="550"/>
        </a:spcBef>
        <a:spcAft>
          <a:spcPct val="0"/>
        </a:spcAft>
        <a:buClr>
          <a:srgbClr val="000000"/>
        </a:buClr>
        <a:buSzPct val="100000"/>
        <a:buFont typeface="Times New Roman" pitchFamily="18" charset="0"/>
        <a:defRPr sz="2200">
          <a:solidFill>
            <a:srgbClr val="000000"/>
          </a:solidFill>
          <a:latin typeface="+mn-lt"/>
          <a:ea typeface="+mn-ea"/>
          <a:cs typeface="+mn-cs"/>
        </a:defRPr>
      </a:lvl3pPr>
      <a:lvl4pPr marL="16002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4pPr>
      <a:lvl5pPr marL="2057400" indent="-228600" algn="l" defTabSz="457200"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5pPr>
      <a:lvl6pPr marL="2514600" indent="-228600" algn="l" defTabSz="457200"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6pPr>
      <a:lvl7pPr marL="2971800" indent="-228600" algn="l" defTabSz="457200"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7pPr>
      <a:lvl8pPr marL="3429000" indent="-228600" algn="l" defTabSz="457200"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8pPr>
      <a:lvl9pPr marL="3886200" indent="-228600" algn="l" defTabSz="457200" rtl="0" fontAlgn="base">
        <a:spcBef>
          <a:spcPts val="500"/>
        </a:spcBef>
        <a:spcAft>
          <a:spcPct val="0"/>
        </a:spcAft>
        <a:buClr>
          <a:srgbClr val="000000"/>
        </a:buClr>
        <a:buSzPct val="100000"/>
        <a:buFont typeface="Times New Roman" pitchFamily="18" charset="0"/>
        <a:defRPr sz="20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CMSC 426</a:t>
            </a:r>
            <a:br>
              <a:rPr lang="en-US" dirty="0"/>
            </a:br>
            <a:r>
              <a:rPr lang="en-US" dirty="0"/>
              <a:t>Principles of Computer Security</a:t>
            </a:r>
          </a:p>
        </p:txBody>
      </p:sp>
      <p:sp>
        <p:nvSpPr>
          <p:cNvPr id="5" name="Subtitle 4"/>
          <p:cNvSpPr>
            <a:spLocks noGrp="1"/>
          </p:cNvSpPr>
          <p:nvPr>
            <p:ph type="subTitle" idx="1"/>
          </p:nvPr>
        </p:nvSpPr>
        <p:spPr/>
        <p:txBody>
          <a:bodyPr/>
          <a:lstStyle/>
          <a:p>
            <a:r>
              <a:rPr lang="en-US" dirty="0" smtClean="0"/>
              <a:t>Hashing and Public Key Infrastructure</a:t>
            </a:r>
            <a:endParaRPr lang="en-US" dirty="0"/>
          </a:p>
        </p:txBody>
      </p:sp>
    </p:spTree>
    <p:extLst>
      <p:ext uri="{BB962C8B-B14F-4D97-AF65-F5344CB8AC3E}">
        <p14:creationId xmlns:p14="http://schemas.microsoft.com/office/powerpoint/2010/main" val="19382844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 Authentication</a:t>
            </a:r>
            <a:endParaRPr lang="en-US" dirty="0"/>
          </a:p>
        </p:txBody>
      </p:sp>
      <p:sp>
        <p:nvSpPr>
          <p:cNvPr id="3" name="Content Placeholder 2"/>
          <p:cNvSpPr>
            <a:spLocks noGrp="1"/>
          </p:cNvSpPr>
          <p:nvPr>
            <p:ph idx="1"/>
          </p:nvPr>
        </p:nvSpPr>
        <p:spPr>
          <a:xfrm>
            <a:off x="381001" y="1295401"/>
            <a:ext cx="5791200" cy="4830763"/>
          </a:xfrm>
        </p:spPr>
        <p:txBody>
          <a:bodyPr/>
          <a:lstStyle/>
          <a:p>
            <a:r>
              <a:rPr lang="en-US" dirty="0" smtClean="0"/>
              <a:t>A MAC algorithm is used to add a small “tag” to the end of a message</a:t>
            </a:r>
          </a:p>
          <a:p>
            <a:pPr lvl="1"/>
            <a:r>
              <a:rPr lang="en-US" dirty="0" smtClean="0"/>
              <a:t>Message and tag transmitted</a:t>
            </a:r>
          </a:p>
          <a:p>
            <a:pPr lvl="1"/>
            <a:r>
              <a:rPr lang="en-US" dirty="0" smtClean="0"/>
              <a:t>Receiver re-creates tag, and verifies that message has not been altered</a:t>
            </a:r>
          </a:p>
          <a:p>
            <a:pPr lvl="3"/>
            <a:endParaRPr lang="en-US" dirty="0"/>
          </a:p>
          <a:p>
            <a:r>
              <a:rPr lang="en-US" dirty="0" smtClean="0"/>
              <a:t>Even un-encrypted, message can be authenticated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8400" y="1785078"/>
            <a:ext cx="5624692" cy="4047959"/>
          </a:xfrm>
          <a:prstGeom prst="rect">
            <a:avLst/>
          </a:prstGeom>
        </p:spPr>
      </p:pic>
      <p:sp>
        <p:nvSpPr>
          <p:cNvPr id="5" name="Rectangle 4"/>
          <p:cNvSpPr txBox="1">
            <a:spLocks noChangeArrowheads="1"/>
          </p:cNvSpPr>
          <p:nvPr/>
        </p:nvSpPr>
        <p:spPr bwMode="auto">
          <a:xfrm>
            <a:off x="381000" y="5899945"/>
            <a:ext cx="9448800" cy="452438"/>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defPPr>
              <a:defRPr lang="en-GB"/>
            </a:defPPr>
            <a:lvl1pPr algn="ctr" defTabSz="457200" rtl="0" fontAlgn="base">
              <a:spcBef>
                <a:spcPct val="0"/>
              </a:spcBef>
              <a:spcAft>
                <a:spcPct val="0"/>
              </a:spcAft>
              <a:buClrTx/>
              <a:buSzPct val="100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kern="1200">
                <a:solidFill>
                  <a:srgbClr val="000000"/>
                </a:solidFill>
                <a:latin typeface="Arial" charset="0"/>
                <a:ea typeface="+mn-ea"/>
                <a:cs typeface="+mn-cs"/>
              </a:defRPr>
            </a:lvl1pPr>
            <a:lvl2pPr marL="742950" indent="-28575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2pPr>
            <a:lvl3pPr marL="11430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3pPr>
            <a:lvl4pPr marL="16002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4pPr>
            <a:lvl5pPr marL="2057400" indent="-228600" algn="l" defTabSz="457200" rtl="0" fontAlgn="base">
              <a:spcBef>
                <a:spcPct val="0"/>
              </a:spcBef>
              <a:spcAft>
                <a:spcPct val="0"/>
              </a:spcAft>
              <a:buClr>
                <a:srgbClr val="000000"/>
              </a:buClr>
              <a:buSzPct val="100000"/>
              <a:buFont typeface="Times New Roman" pitchFamily="18" charset="0"/>
              <a:defRPr kern="1200">
                <a:solidFill>
                  <a:schemeClr val="bg1"/>
                </a:solidFill>
                <a:latin typeface="Arial" charset="0"/>
                <a:ea typeface="DejaVu LGC Sans" charset="0"/>
                <a:cs typeface="DejaVu LGC Sans" charset="0"/>
              </a:defRPr>
            </a:lvl5pPr>
            <a:lvl6pPr marL="2286000" algn="l" defTabSz="914400" rtl="0" eaLnBrk="1" latinLnBrk="0" hangingPunct="1">
              <a:defRPr kern="1200">
                <a:solidFill>
                  <a:schemeClr val="bg1"/>
                </a:solidFill>
                <a:latin typeface="Arial" charset="0"/>
                <a:ea typeface="DejaVu LGC Sans" charset="0"/>
                <a:cs typeface="DejaVu LGC Sans" charset="0"/>
              </a:defRPr>
            </a:lvl6pPr>
            <a:lvl7pPr marL="2743200" algn="l" defTabSz="914400" rtl="0" eaLnBrk="1" latinLnBrk="0" hangingPunct="1">
              <a:defRPr kern="1200">
                <a:solidFill>
                  <a:schemeClr val="bg1"/>
                </a:solidFill>
                <a:latin typeface="Arial" charset="0"/>
                <a:ea typeface="DejaVu LGC Sans" charset="0"/>
                <a:cs typeface="DejaVu LGC Sans" charset="0"/>
              </a:defRPr>
            </a:lvl7pPr>
            <a:lvl8pPr marL="3200400" algn="l" defTabSz="914400" rtl="0" eaLnBrk="1" latinLnBrk="0" hangingPunct="1">
              <a:defRPr kern="1200">
                <a:solidFill>
                  <a:schemeClr val="bg1"/>
                </a:solidFill>
                <a:latin typeface="Arial" charset="0"/>
                <a:ea typeface="DejaVu LGC Sans" charset="0"/>
                <a:cs typeface="DejaVu LGC Sans" charset="0"/>
              </a:defRPr>
            </a:lvl8pPr>
            <a:lvl9pPr marL="3657600" algn="l" defTabSz="914400" rtl="0" eaLnBrk="1" latinLnBrk="0" hangingPunct="1">
              <a:defRPr kern="1200">
                <a:solidFill>
                  <a:schemeClr val="bg1"/>
                </a:solidFill>
                <a:latin typeface="Arial" charset="0"/>
                <a:ea typeface="DejaVu LGC Sans" charset="0"/>
                <a:cs typeface="DejaVu LGC Sans" charset="0"/>
              </a:defRPr>
            </a:lvl9pPr>
          </a:lstStyle>
          <a:p>
            <a:pPr algn="l"/>
            <a:r>
              <a:rPr lang="en-US" altLang="en-US" dirty="0" smtClean="0">
                <a:latin typeface="Arial" pitchFamily="34" charset="0"/>
              </a:rPr>
              <a:t>Image taken from Computer Security (Stallings &amp; Brown)</a:t>
            </a:r>
            <a:endParaRPr lang="en-US" altLang="en-US" dirty="0">
              <a:latin typeface="Arial" pitchFamily="34" charset="0"/>
            </a:endParaRPr>
          </a:p>
        </p:txBody>
      </p:sp>
    </p:spTree>
    <p:extLst>
      <p:ext uri="{BB962C8B-B14F-4D97-AF65-F5344CB8AC3E}">
        <p14:creationId xmlns:p14="http://schemas.microsoft.com/office/powerpoint/2010/main" val="2333877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Generating MACs</a:t>
            </a:r>
            <a:endParaRPr lang="en-US" dirty="0"/>
          </a:p>
        </p:txBody>
      </p:sp>
      <p:sp>
        <p:nvSpPr>
          <p:cNvPr id="3" name="Content Placeholder 2"/>
          <p:cNvSpPr>
            <a:spLocks noGrp="1"/>
          </p:cNvSpPr>
          <p:nvPr>
            <p:ph idx="1"/>
          </p:nvPr>
        </p:nvSpPr>
        <p:spPr/>
        <p:txBody>
          <a:bodyPr/>
          <a:lstStyle/>
          <a:p>
            <a:r>
              <a:rPr lang="en-US" dirty="0" smtClean="0"/>
              <a:t>There are a variety of ways to generate MACs</a:t>
            </a:r>
          </a:p>
          <a:p>
            <a:pPr lvl="1"/>
            <a:r>
              <a:rPr lang="en-US" dirty="0" smtClean="0"/>
              <a:t>Includes using symmetric encryption, public-key encryption, or a secret value</a:t>
            </a:r>
          </a:p>
          <a:p>
            <a:pPr lvl="1"/>
            <a:r>
              <a:rPr lang="en-US" dirty="0" smtClean="0"/>
              <a:t>Won’t go into detail here; read the book if interested</a:t>
            </a:r>
          </a:p>
          <a:p>
            <a:pPr lvl="1"/>
            <a:endParaRPr lang="en-US" dirty="0"/>
          </a:p>
          <a:p>
            <a:r>
              <a:rPr lang="en-US" dirty="0" smtClean="0"/>
              <a:t>In order for authenticity to be assured, it must be assumed </a:t>
            </a:r>
            <a:br>
              <a:rPr lang="en-US" dirty="0" smtClean="0"/>
            </a:br>
            <a:r>
              <a:rPr lang="en-US" dirty="0" smtClean="0"/>
              <a:t>that only the sender and receiver share the encryption key </a:t>
            </a:r>
            <a:br>
              <a:rPr lang="en-US" dirty="0" smtClean="0"/>
            </a:br>
            <a:r>
              <a:rPr lang="en-US" dirty="0" smtClean="0"/>
              <a:t>or secret value</a:t>
            </a:r>
          </a:p>
          <a:p>
            <a:pPr lvl="1"/>
            <a:r>
              <a:rPr lang="en-US" dirty="0" smtClean="0"/>
              <a:t>We’ll discuss how this can be guaranteed later</a:t>
            </a:r>
            <a:endParaRPr lang="en-US" dirty="0"/>
          </a:p>
        </p:txBody>
      </p:sp>
    </p:spTree>
    <p:extLst>
      <p:ext uri="{BB962C8B-B14F-4D97-AF65-F5344CB8AC3E}">
        <p14:creationId xmlns:p14="http://schemas.microsoft.com/office/powerpoint/2010/main" val="628330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Hashing</a:t>
            </a:r>
            <a:endParaRPr lang="en-US" dirty="0"/>
          </a:p>
        </p:txBody>
      </p:sp>
    </p:spTree>
    <p:extLst>
      <p:ext uri="{BB962C8B-B14F-4D97-AF65-F5344CB8AC3E}">
        <p14:creationId xmlns:p14="http://schemas.microsoft.com/office/powerpoint/2010/main" val="34132036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Secure Hash Functions</a:t>
            </a:r>
            <a:endParaRPr lang="en-US" dirty="0"/>
          </a:p>
        </p:txBody>
      </p:sp>
      <p:sp>
        <p:nvSpPr>
          <p:cNvPr id="3" name="Content Placeholder 2"/>
          <p:cNvSpPr>
            <a:spLocks noGrp="1"/>
          </p:cNvSpPr>
          <p:nvPr>
            <p:ph idx="1"/>
          </p:nvPr>
        </p:nvSpPr>
        <p:spPr>
          <a:xfrm>
            <a:off x="381000" y="1295401"/>
            <a:ext cx="11125200" cy="4830763"/>
          </a:xfrm>
        </p:spPr>
        <p:txBody>
          <a:bodyPr/>
          <a:lstStyle/>
          <a:p>
            <a:r>
              <a:rPr lang="en-US" dirty="0" smtClean="0"/>
              <a:t>Also known as “one-way” hash functions</a:t>
            </a:r>
          </a:p>
          <a:p>
            <a:pPr lvl="1"/>
            <a:r>
              <a:rPr lang="en-US" dirty="0" smtClean="0"/>
              <a:t>Purpose is to create a “fingerprint” of an input</a:t>
            </a:r>
          </a:p>
          <a:p>
            <a:endParaRPr lang="en-US" dirty="0" smtClean="0"/>
          </a:p>
          <a:p>
            <a:r>
              <a:rPr lang="en-US" dirty="0" smtClean="0"/>
              <a:t>To be useful for message authentication, hash functions must:</a:t>
            </a:r>
          </a:p>
          <a:p>
            <a:pPr marL="971550" lvl="1" indent="-514350">
              <a:buSzPct val="100000"/>
              <a:buFont typeface="+mj-lt"/>
              <a:buAutoNum type="arabicPeriod"/>
            </a:pPr>
            <a:r>
              <a:rPr lang="en-US" dirty="0" smtClean="0"/>
              <a:t>Be able to be used on data of any size</a:t>
            </a:r>
          </a:p>
          <a:p>
            <a:pPr marL="971550" lvl="1" indent="-514350">
              <a:buSzPct val="100000"/>
              <a:buFont typeface="+mj-lt"/>
              <a:buAutoNum type="arabicPeriod"/>
            </a:pPr>
            <a:r>
              <a:rPr lang="en-US" dirty="0" smtClean="0"/>
              <a:t>Must produce a fixed-length output</a:t>
            </a:r>
          </a:p>
          <a:p>
            <a:pPr marL="971550" lvl="1" indent="-514350">
              <a:buSzPct val="100000"/>
              <a:buFont typeface="+mj-lt"/>
              <a:buAutoNum type="arabicPeriod"/>
            </a:pPr>
            <a:r>
              <a:rPr lang="en-US" dirty="0" smtClean="0"/>
              <a:t>Must be relatively easy/efficient to produce for any input</a:t>
            </a:r>
          </a:p>
          <a:p>
            <a:pPr marL="971550" lvl="1" indent="-514350">
              <a:buSzPct val="100000"/>
              <a:buFont typeface="+mj-lt"/>
              <a:buAutoNum type="arabicPeriod"/>
            </a:pPr>
            <a:r>
              <a:rPr lang="en-US" dirty="0" smtClean="0"/>
              <a:t>Must be resistant with respect to:</a:t>
            </a:r>
          </a:p>
          <a:p>
            <a:pPr marL="1316037" lvl="2" indent="-514350"/>
            <a:r>
              <a:rPr lang="en-US" sz="2400" dirty="0" smtClean="0"/>
              <a:t>Pre-image, weak collision, and strong collision</a:t>
            </a:r>
            <a:endParaRPr lang="en-US" sz="2400" dirty="0"/>
          </a:p>
          <a:p>
            <a:endParaRPr lang="en-US" dirty="0"/>
          </a:p>
        </p:txBody>
      </p:sp>
    </p:spTree>
    <p:extLst>
      <p:ext uri="{BB962C8B-B14F-4D97-AF65-F5344CB8AC3E}">
        <p14:creationId xmlns:p14="http://schemas.microsoft.com/office/powerpoint/2010/main" val="3474826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Notation</a:t>
            </a:r>
            <a:endParaRPr lang="en-US" dirty="0"/>
          </a:p>
        </p:txBody>
      </p:sp>
      <p:sp>
        <p:nvSpPr>
          <p:cNvPr id="3" name="Content Placeholder 2"/>
          <p:cNvSpPr>
            <a:spLocks noGrp="1"/>
          </p:cNvSpPr>
          <p:nvPr>
            <p:ph idx="1"/>
          </p:nvPr>
        </p:nvSpPr>
        <p:spPr/>
        <p:txBody>
          <a:bodyPr/>
          <a:lstStyle/>
          <a:p>
            <a:r>
              <a:rPr lang="en-US" dirty="0" smtClean="0"/>
              <a:t>H (  )</a:t>
            </a:r>
          </a:p>
          <a:p>
            <a:pPr lvl="1"/>
            <a:r>
              <a:rPr lang="en-US" dirty="0" smtClean="0"/>
              <a:t>The hash function</a:t>
            </a:r>
            <a:endParaRPr lang="en-US" dirty="0"/>
          </a:p>
          <a:p>
            <a:r>
              <a:rPr lang="en-US" i="1" dirty="0" smtClean="0">
                <a:solidFill>
                  <a:srgbClr val="006633"/>
                </a:solidFill>
              </a:rPr>
              <a:t>M</a:t>
            </a:r>
          </a:p>
          <a:p>
            <a:pPr lvl="1"/>
            <a:r>
              <a:rPr lang="en-US" dirty="0" smtClean="0"/>
              <a:t>The message/input being hashed</a:t>
            </a:r>
            <a:endParaRPr lang="en-US" dirty="0"/>
          </a:p>
          <a:p>
            <a:r>
              <a:rPr lang="en-US" i="1" dirty="0" smtClean="0">
                <a:solidFill>
                  <a:srgbClr val="006633"/>
                </a:solidFill>
                <a:latin typeface="Helvetica"/>
                <a:ea typeface="Helvetica"/>
                <a:cs typeface="Helvetica"/>
                <a:sym typeface="Helvetica"/>
              </a:rPr>
              <a:t>h</a:t>
            </a:r>
            <a:endParaRPr lang="en-US" i="1" dirty="0" smtClean="0">
              <a:solidFill>
                <a:srgbClr val="006633"/>
              </a:solidFill>
              <a:sym typeface="Helvetica"/>
            </a:endParaRPr>
          </a:p>
          <a:p>
            <a:pPr lvl="1"/>
            <a:r>
              <a:rPr lang="en-US" dirty="0" smtClean="0"/>
              <a:t>The resultant hash</a:t>
            </a:r>
          </a:p>
          <a:p>
            <a:pPr lvl="1"/>
            <a:endParaRPr lang="en-US" dirty="0"/>
          </a:p>
          <a:p>
            <a:r>
              <a:rPr lang="en-US" i="1" dirty="0" smtClean="0">
                <a:solidFill>
                  <a:srgbClr val="006633"/>
                </a:solidFill>
              </a:rPr>
              <a:t>h</a:t>
            </a:r>
            <a:r>
              <a:rPr lang="en-US" dirty="0" smtClean="0"/>
              <a:t> = H( </a:t>
            </a:r>
            <a:r>
              <a:rPr lang="en-US" i="1" dirty="0" smtClean="0">
                <a:solidFill>
                  <a:srgbClr val="006633"/>
                </a:solidFill>
              </a:rPr>
              <a:t>M</a:t>
            </a:r>
            <a:r>
              <a:rPr lang="en-US" dirty="0" smtClean="0"/>
              <a:t> )</a:t>
            </a:r>
            <a:endParaRPr lang="en-US" dirty="0"/>
          </a:p>
          <a:p>
            <a:endParaRPr lang="en-US" dirty="0"/>
          </a:p>
        </p:txBody>
      </p:sp>
    </p:spTree>
    <p:extLst>
      <p:ext uri="{BB962C8B-B14F-4D97-AF65-F5344CB8AC3E}">
        <p14:creationId xmlns:p14="http://schemas.microsoft.com/office/powerpoint/2010/main" val="639280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Pre-Image Resistance</a:t>
            </a:r>
            <a:endParaRPr lang="en-US" dirty="0"/>
          </a:p>
        </p:txBody>
      </p:sp>
      <p:sp>
        <p:nvSpPr>
          <p:cNvPr id="3" name="Content Placeholder 2"/>
          <p:cNvSpPr>
            <a:spLocks noGrp="1"/>
          </p:cNvSpPr>
          <p:nvPr>
            <p:ph idx="1"/>
          </p:nvPr>
        </p:nvSpPr>
        <p:spPr/>
        <p:txBody>
          <a:bodyPr/>
          <a:lstStyle/>
          <a:p>
            <a:r>
              <a:rPr lang="en-US" dirty="0" smtClean="0"/>
              <a:t>Should be resistant to construction of a “pre-image”</a:t>
            </a:r>
            <a:endParaRPr lang="en-US" dirty="0"/>
          </a:p>
          <a:p>
            <a:pPr lvl="1"/>
            <a:r>
              <a:rPr lang="en-US" dirty="0" smtClean="0"/>
              <a:t>In other words, given an already existing </a:t>
            </a:r>
            <a:r>
              <a:rPr lang="en-US" i="1" dirty="0" smtClean="0">
                <a:solidFill>
                  <a:srgbClr val="006633"/>
                </a:solidFill>
              </a:rPr>
              <a:t>h</a:t>
            </a:r>
            <a:r>
              <a:rPr lang="en-US" dirty="0" smtClean="0"/>
              <a:t>, it is not feasible to construct a message </a:t>
            </a:r>
            <a:r>
              <a:rPr lang="en-US" i="1" dirty="0">
                <a:solidFill>
                  <a:srgbClr val="006633"/>
                </a:solidFill>
              </a:rPr>
              <a:t>M</a:t>
            </a:r>
            <a:r>
              <a:rPr lang="en-US" dirty="0" smtClean="0"/>
              <a:t> such that H(</a:t>
            </a:r>
            <a:r>
              <a:rPr lang="en-US" i="1" dirty="0" smtClean="0">
                <a:solidFill>
                  <a:srgbClr val="006633"/>
                </a:solidFill>
              </a:rPr>
              <a:t>M</a:t>
            </a:r>
            <a:r>
              <a:rPr lang="en-US" dirty="0" smtClean="0"/>
              <a:t>) = </a:t>
            </a:r>
            <a:r>
              <a:rPr lang="en-US" i="1" dirty="0" smtClean="0">
                <a:solidFill>
                  <a:srgbClr val="006633"/>
                </a:solidFill>
              </a:rPr>
              <a:t>h</a:t>
            </a:r>
          </a:p>
          <a:p>
            <a:pPr lvl="3"/>
            <a:endParaRPr lang="en-US" dirty="0" smtClean="0"/>
          </a:p>
          <a:p>
            <a:r>
              <a:rPr lang="en-US" dirty="0" smtClean="0"/>
              <a:t>This property is why they are called “one way” hashes</a:t>
            </a:r>
          </a:p>
          <a:p>
            <a:pPr lvl="1"/>
            <a:r>
              <a:rPr lang="en-US" dirty="0" smtClean="0"/>
              <a:t>Hash can easily be generated from message, but original message cannot easily be reverse-engineered from resultant hash</a:t>
            </a:r>
          </a:p>
          <a:p>
            <a:pPr lvl="3"/>
            <a:endParaRPr lang="en-US" dirty="0" smtClean="0"/>
          </a:p>
          <a:p>
            <a:r>
              <a:rPr lang="en-US" dirty="0" smtClean="0"/>
              <a:t>If a hash function is used on a key, this also means the key cannot be recovered by “reversing” the hash</a:t>
            </a:r>
            <a:endParaRPr lang="en-US" dirty="0"/>
          </a:p>
        </p:txBody>
      </p:sp>
    </p:spTree>
    <p:extLst>
      <p:ext uri="{BB962C8B-B14F-4D97-AF65-F5344CB8AC3E}">
        <p14:creationId xmlns:p14="http://schemas.microsoft.com/office/powerpoint/2010/main" val="3564353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 Collision Resistance</a:t>
            </a:r>
            <a:endParaRPr lang="en-US" dirty="0"/>
          </a:p>
        </p:txBody>
      </p:sp>
      <p:sp>
        <p:nvSpPr>
          <p:cNvPr id="3" name="Content Placeholder 2"/>
          <p:cNvSpPr>
            <a:spLocks noGrp="1"/>
          </p:cNvSpPr>
          <p:nvPr>
            <p:ph idx="1"/>
          </p:nvPr>
        </p:nvSpPr>
        <p:spPr/>
        <p:txBody>
          <a:bodyPr/>
          <a:lstStyle/>
          <a:p>
            <a:r>
              <a:rPr lang="en-US" dirty="0" smtClean="0"/>
              <a:t>Should be resistant to targeted collision</a:t>
            </a:r>
          </a:p>
          <a:p>
            <a:pPr lvl="1"/>
            <a:r>
              <a:rPr lang="en-US" dirty="0"/>
              <a:t>In other words, given an already existing </a:t>
            </a:r>
            <a:r>
              <a:rPr lang="en-US" i="1" dirty="0" smtClean="0">
                <a:solidFill>
                  <a:srgbClr val="006633"/>
                </a:solidFill>
              </a:rPr>
              <a:t>M</a:t>
            </a:r>
            <a:r>
              <a:rPr lang="en-US" dirty="0" smtClean="0"/>
              <a:t>, </a:t>
            </a:r>
            <a:r>
              <a:rPr lang="en-US" dirty="0"/>
              <a:t>it is not feasible to construct </a:t>
            </a:r>
            <a:r>
              <a:rPr lang="en-US" dirty="0" smtClean="0"/>
              <a:t>another </a:t>
            </a:r>
            <a:r>
              <a:rPr lang="en-US" dirty="0"/>
              <a:t>message </a:t>
            </a:r>
            <a:r>
              <a:rPr lang="en-US" i="1" dirty="0" smtClean="0">
                <a:solidFill>
                  <a:srgbClr val="006633"/>
                </a:solidFill>
              </a:rPr>
              <a:t>N</a:t>
            </a:r>
            <a:r>
              <a:rPr lang="en-US" dirty="0" smtClean="0"/>
              <a:t> </a:t>
            </a:r>
            <a:r>
              <a:rPr lang="en-US" dirty="0"/>
              <a:t>such that H(</a:t>
            </a:r>
            <a:r>
              <a:rPr lang="en-US" i="1" dirty="0">
                <a:solidFill>
                  <a:srgbClr val="006633"/>
                </a:solidFill>
              </a:rPr>
              <a:t>M</a:t>
            </a:r>
            <a:r>
              <a:rPr lang="en-US" dirty="0"/>
              <a:t>) = </a:t>
            </a:r>
            <a:r>
              <a:rPr lang="en-US" dirty="0" smtClean="0"/>
              <a:t>H(</a:t>
            </a:r>
            <a:r>
              <a:rPr lang="en-US" i="1" dirty="0" smtClean="0">
                <a:solidFill>
                  <a:srgbClr val="006633"/>
                </a:solidFill>
              </a:rPr>
              <a:t>N</a:t>
            </a:r>
            <a:r>
              <a:rPr lang="en-US" dirty="0" smtClean="0"/>
              <a:t>)</a:t>
            </a:r>
            <a:endParaRPr lang="en-US" i="1" dirty="0">
              <a:solidFill>
                <a:srgbClr val="006633"/>
              </a:solidFill>
            </a:endParaRPr>
          </a:p>
          <a:p>
            <a:pPr lvl="2"/>
            <a:endParaRPr lang="en-US" sz="1800" dirty="0" smtClean="0"/>
          </a:p>
          <a:p>
            <a:r>
              <a:rPr lang="en-US" dirty="0" smtClean="0"/>
              <a:t>If a hash function was </a:t>
            </a:r>
            <a:r>
              <a:rPr lang="en-US" u="sng" dirty="0" smtClean="0"/>
              <a:t>not</a:t>
            </a:r>
            <a:r>
              <a:rPr lang="en-US" dirty="0" smtClean="0"/>
              <a:t> resistant to weak collision, it would be possible for an attacker to replace a message with one with another meaning</a:t>
            </a:r>
          </a:p>
        </p:txBody>
      </p:sp>
      <p:grpSp>
        <p:nvGrpSpPr>
          <p:cNvPr id="10" name="Group"/>
          <p:cNvGrpSpPr/>
          <p:nvPr/>
        </p:nvGrpSpPr>
        <p:grpSpPr>
          <a:xfrm>
            <a:off x="5029200" y="4627422"/>
            <a:ext cx="1110291" cy="1490963"/>
            <a:chOff x="0" y="0"/>
            <a:chExt cx="1579079" cy="2120477"/>
          </a:xfrm>
        </p:grpSpPr>
        <p:grpSp>
          <p:nvGrpSpPr>
            <p:cNvPr id="23" name="Group"/>
            <p:cNvGrpSpPr/>
            <p:nvPr/>
          </p:nvGrpSpPr>
          <p:grpSpPr>
            <a:xfrm>
              <a:off x="0" y="0"/>
              <a:ext cx="1579006" cy="1162173"/>
              <a:chOff x="0" y="0"/>
              <a:chExt cx="1579005" cy="1162172"/>
            </a:xfrm>
          </p:grpSpPr>
          <p:sp>
            <p:nvSpPr>
              <p:cNvPr id="27" name="Rectangle"/>
              <p:cNvSpPr/>
              <p:nvPr/>
            </p:nvSpPr>
            <p:spPr>
              <a:xfrm>
                <a:off x="0" y="0"/>
                <a:ext cx="1579005" cy="1162172"/>
              </a:xfrm>
              <a:prstGeom prst="rect">
                <a:avLst/>
              </a:prstGeom>
              <a:gradFill flip="none" rotWithShape="1">
                <a:gsLst>
                  <a:gs pos="0">
                    <a:srgbClr val="2B6E0B"/>
                  </a:gs>
                  <a:gs pos="100000">
                    <a:srgbClr val="0CA722"/>
                  </a:gs>
                </a:gsLst>
                <a:lin ang="16200000" scaled="0"/>
              </a:gradFill>
              <a:ln w="12700" cap="flat">
                <a:noFill/>
                <a:miter lim="400000"/>
              </a:ln>
              <a:effectLst/>
            </p:spPr>
            <p:txBody>
              <a:bodyPr wrap="square" lIns="35719" tIns="35719" rIns="35719" bIns="35719" numCol="1" anchor="ctr">
                <a:noAutofit/>
              </a:bodyPr>
              <a:lstStyle/>
              <a:p>
                <a:pPr algn="ctr" defTabSz="410751" fontAlgn="auto" hangingPunct="0">
                  <a:spcBef>
                    <a:spcPts val="0"/>
                  </a:spcBef>
                  <a:spcAft>
                    <a:spcPts val="0"/>
                  </a:spcAft>
                  <a:buClrTx/>
                  <a:buSzTx/>
                </a:pPr>
                <a:endParaRPr sz="2672" kern="0">
                  <a:solidFill>
                    <a:srgbClr val="FFFFFF"/>
                  </a:solidFill>
                  <a:uFill>
                    <a:solidFill>
                      <a:srgbClr val="FFFFFF"/>
                    </a:solidFill>
                  </a:uFill>
                  <a:latin typeface="Helvetica Light"/>
                  <a:sym typeface="Helvetica Light"/>
                </a:endParaRPr>
              </a:p>
            </p:txBody>
          </p:sp>
          <p:sp>
            <p:nvSpPr>
              <p:cNvPr id="28" name="Lunch?"/>
              <p:cNvSpPr txBox="1"/>
              <p:nvPr/>
            </p:nvSpPr>
            <p:spPr>
              <a:xfrm>
                <a:off x="2138" y="396492"/>
                <a:ext cx="1574801" cy="36924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a:buClr>
                    <a:srgbClr val="FFFFFF"/>
                  </a:buClr>
                  <a:buFont typeface="Helvetica Light"/>
                  <a:defRPr sz="2400">
                    <a:effectLst>
                      <a:outerShdw blurRad="12700" dist="25400" dir="2700000" rotWithShape="0">
                        <a:srgbClr val="000000"/>
                      </a:outerShdw>
                    </a:effectLst>
                  </a:defRPr>
                </a:lvl1pPr>
              </a:lstStyle>
              <a:p>
                <a:pPr algn="ctr" defTabSz="410751" fontAlgn="auto" hangingPunct="0">
                  <a:spcBef>
                    <a:spcPts val="0"/>
                  </a:spcBef>
                  <a:spcAft>
                    <a:spcPts val="0"/>
                  </a:spcAft>
                  <a:buSzTx/>
                </a:pPr>
                <a:r>
                  <a:rPr sz="1687" kern="0" dirty="0">
                    <a:solidFill>
                      <a:srgbClr val="FFFFFF"/>
                    </a:solidFill>
                    <a:uFill>
                      <a:solidFill>
                        <a:srgbClr val="FFFFFF"/>
                      </a:solidFill>
                    </a:uFill>
                    <a:latin typeface="Helvetica Light"/>
                    <a:sym typeface="Helvetica Light"/>
                  </a:rPr>
                  <a:t>Lunch?</a:t>
                </a:r>
              </a:p>
            </p:txBody>
          </p:sp>
        </p:grpSp>
        <p:grpSp>
          <p:nvGrpSpPr>
            <p:cNvPr id="24" name="Group"/>
            <p:cNvGrpSpPr/>
            <p:nvPr/>
          </p:nvGrpSpPr>
          <p:grpSpPr>
            <a:xfrm>
              <a:off x="0" y="1206163"/>
              <a:ext cx="1579079" cy="914314"/>
              <a:chOff x="0" y="0"/>
              <a:chExt cx="1579078" cy="914312"/>
            </a:xfrm>
          </p:grpSpPr>
          <p:sp>
            <p:nvSpPr>
              <p:cNvPr id="25" name="Rounded Rectangle"/>
              <p:cNvSpPr/>
              <p:nvPr/>
            </p:nvSpPr>
            <p:spPr>
              <a:xfrm>
                <a:off x="0" y="0"/>
                <a:ext cx="1579078" cy="914312"/>
              </a:xfrm>
              <a:prstGeom prst="roundRect">
                <a:avLst>
                  <a:gd name="adj" fmla="val 13106"/>
                </a:avLst>
              </a:prstGeom>
              <a:gradFill flip="none" rotWithShape="1">
                <a:gsLst>
                  <a:gs pos="0">
                    <a:srgbClr val="015AA4"/>
                  </a:gs>
                  <a:gs pos="100000">
                    <a:srgbClr val="007CCD"/>
                  </a:gs>
                </a:gsLst>
                <a:lin ang="16200000" scaled="0"/>
              </a:gradFill>
              <a:ln w="12700" cap="flat">
                <a:noFill/>
                <a:miter lim="400000"/>
              </a:ln>
              <a:effectLst/>
            </p:spPr>
            <p:txBody>
              <a:bodyPr wrap="square" lIns="35719" tIns="35719" rIns="35719" bIns="35719" numCol="1" anchor="ctr">
                <a:noAutofit/>
              </a:bodyPr>
              <a:lstStyle/>
              <a:p>
                <a:pPr algn="ctr" defTabSz="410751" fontAlgn="auto" hangingPunct="0">
                  <a:spcBef>
                    <a:spcPts val="0"/>
                  </a:spcBef>
                  <a:spcAft>
                    <a:spcPts val="0"/>
                  </a:spcAft>
                  <a:buClrTx/>
                  <a:buSzTx/>
                </a:pPr>
                <a:endParaRPr sz="2672" kern="0">
                  <a:solidFill>
                    <a:srgbClr val="FFFFFF"/>
                  </a:solidFill>
                  <a:uFill>
                    <a:solidFill>
                      <a:srgbClr val="FFFFFF"/>
                    </a:solidFill>
                  </a:uFill>
                  <a:latin typeface="Helvetica Light"/>
                  <a:sym typeface="Helvetica Light"/>
                </a:endParaRPr>
              </a:p>
            </p:txBody>
          </p:sp>
          <p:sp>
            <p:nvSpPr>
              <p:cNvPr id="26" name="Digital Signature"/>
              <p:cNvSpPr txBox="1"/>
              <p:nvPr/>
            </p:nvSpPr>
            <p:spPr>
              <a:xfrm>
                <a:off x="35090" y="36621"/>
                <a:ext cx="1508899" cy="84107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numCol="1" anchor="ctr">
                <a:spAutoFit/>
              </a:bodyPr>
              <a:lstStyle>
                <a:lvl1pPr>
                  <a:buClr>
                    <a:srgbClr val="FFFFFF"/>
                  </a:buClr>
                  <a:buFont typeface="Helvetica Light"/>
                  <a:defRPr sz="2400">
                    <a:effectLst>
                      <a:outerShdw blurRad="12700" dist="25400" dir="2700000" rotWithShape="0">
                        <a:srgbClr val="000000"/>
                      </a:outerShdw>
                    </a:effectLst>
                  </a:defRPr>
                </a:lvl1pPr>
              </a:lstStyle>
              <a:p>
                <a:pPr algn="ctr" defTabSz="410751" fontAlgn="auto" hangingPunct="0">
                  <a:spcBef>
                    <a:spcPts val="0"/>
                  </a:spcBef>
                  <a:spcAft>
                    <a:spcPts val="0"/>
                  </a:spcAft>
                  <a:buSzTx/>
                </a:pPr>
                <a:r>
                  <a:rPr sz="1687" kern="0">
                    <a:solidFill>
                      <a:srgbClr val="FFFFFF"/>
                    </a:solidFill>
                    <a:uFill>
                      <a:solidFill>
                        <a:srgbClr val="FFFFFF"/>
                      </a:solidFill>
                    </a:uFill>
                    <a:latin typeface="Helvetica Light"/>
                    <a:sym typeface="Helvetica Light"/>
                  </a:rPr>
                  <a:t>Digital Signature</a:t>
                </a:r>
              </a:p>
            </p:txBody>
          </p:sp>
        </p:grpSp>
      </p:grpSp>
      <p:grpSp>
        <p:nvGrpSpPr>
          <p:cNvPr id="11" name="Group"/>
          <p:cNvGrpSpPr/>
          <p:nvPr/>
        </p:nvGrpSpPr>
        <p:grpSpPr>
          <a:xfrm>
            <a:off x="7527808" y="4627422"/>
            <a:ext cx="1110291" cy="1490962"/>
            <a:chOff x="0" y="0"/>
            <a:chExt cx="1579079" cy="2120476"/>
          </a:xfrm>
        </p:grpSpPr>
        <p:grpSp>
          <p:nvGrpSpPr>
            <p:cNvPr id="17" name="Group"/>
            <p:cNvGrpSpPr/>
            <p:nvPr/>
          </p:nvGrpSpPr>
          <p:grpSpPr>
            <a:xfrm>
              <a:off x="0" y="0"/>
              <a:ext cx="1579006" cy="1162172"/>
              <a:chOff x="0" y="0"/>
              <a:chExt cx="1579005" cy="1162171"/>
            </a:xfrm>
          </p:grpSpPr>
          <p:sp>
            <p:nvSpPr>
              <p:cNvPr id="21" name="Rectangle"/>
              <p:cNvSpPr/>
              <p:nvPr/>
            </p:nvSpPr>
            <p:spPr>
              <a:xfrm>
                <a:off x="0" y="0"/>
                <a:ext cx="1579005" cy="1162171"/>
              </a:xfrm>
              <a:prstGeom prst="rect">
                <a:avLst/>
              </a:prstGeom>
              <a:gradFill flip="none" rotWithShape="1">
                <a:gsLst>
                  <a:gs pos="0">
                    <a:srgbClr val="871702"/>
                  </a:gs>
                  <a:gs pos="100000">
                    <a:srgbClr val="A9281D"/>
                  </a:gs>
                </a:gsLst>
                <a:lin ang="16200000" scaled="0"/>
              </a:gradFill>
              <a:ln w="12700" cap="flat">
                <a:noFill/>
                <a:miter lim="400000"/>
              </a:ln>
              <a:effectLst/>
            </p:spPr>
            <p:txBody>
              <a:bodyPr wrap="square" lIns="35719" tIns="35719" rIns="35719" bIns="35719" numCol="1" anchor="ctr">
                <a:noAutofit/>
              </a:bodyPr>
              <a:lstStyle/>
              <a:p>
                <a:pPr algn="ctr" defTabSz="410751" fontAlgn="auto" hangingPunct="0">
                  <a:spcBef>
                    <a:spcPts val="0"/>
                  </a:spcBef>
                  <a:spcAft>
                    <a:spcPts val="0"/>
                  </a:spcAft>
                  <a:buClrTx/>
                  <a:buSzTx/>
                </a:pPr>
                <a:endParaRPr sz="2672" kern="0">
                  <a:solidFill>
                    <a:srgbClr val="FFFFFF"/>
                  </a:solidFill>
                  <a:uFill>
                    <a:solidFill>
                      <a:srgbClr val="FFFFFF"/>
                    </a:solidFill>
                  </a:uFill>
                  <a:latin typeface="Helvetica Light"/>
                  <a:sym typeface="Helvetica Light"/>
                </a:endParaRPr>
              </a:p>
            </p:txBody>
          </p:sp>
          <p:sp>
            <p:nvSpPr>
              <p:cNvPr id="22" name="I have your dog, sucker."/>
              <p:cNvSpPr txBox="1"/>
              <p:nvPr/>
            </p:nvSpPr>
            <p:spPr>
              <a:xfrm>
                <a:off x="2138" y="27251"/>
                <a:ext cx="1574801" cy="110772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a:buClr>
                    <a:srgbClr val="FFFFFF"/>
                  </a:buClr>
                  <a:buFont typeface="Helvetica Light"/>
                  <a:defRPr sz="2400">
                    <a:effectLst>
                      <a:outerShdw blurRad="12700" dist="25400" dir="2700000" rotWithShape="0">
                        <a:srgbClr val="000000"/>
                      </a:outerShdw>
                    </a:effectLst>
                  </a:defRPr>
                </a:lvl1pPr>
              </a:lstStyle>
              <a:p>
                <a:pPr algn="ctr" defTabSz="410751" fontAlgn="auto" hangingPunct="0">
                  <a:spcBef>
                    <a:spcPts val="0"/>
                  </a:spcBef>
                  <a:spcAft>
                    <a:spcPts val="0"/>
                  </a:spcAft>
                  <a:buSzTx/>
                </a:pPr>
                <a:r>
                  <a:rPr sz="1687" kern="0" dirty="0">
                    <a:solidFill>
                      <a:srgbClr val="FFFFFF"/>
                    </a:solidFill>
                    <a:uFill>
                      <a:solidFill>
                        <a:srgbClr val="FFFFFF"/>
                      </a:solidFill>
                    </a:uFill>
                    <a:latin typeface="Helvetica Light"/>
                    <a:sym typeface="Helvetica Light"/>
                  </a:rPr>
                  <a:t>I have your dog, sucker.</a:t>
                </a:r>
              </a:p>
            </p:txBody>
          </p:sp>
        </p:grpSp>
        <p:grpSp>
          <p:nvGrpSpPr>
            <p:cNvPr id="18" name="Group"/>
            <p:cNvGrpSpPr/>
            <p:nvPr/>
          </p:nvGrpSpPr>
          <p:grpSpPr>
            <a:xfrm>
              <a:off x="0" y="1206162"/>
              <a:ext cx="1579079" cy="914314"/>
              <a:chOff x="0" y="0"/>
              <a:chExt cx="1579078" cy="914312"/>
            </a:xfrm>
          </p:grpSpPr>
          <p:sp>
            <p:nvSpPr>
              <p:cNvPr id="19" name="Rounded Rectangle"/>
              <p:cNvSpPr/>
              <p:nvPr/>
            </p:nvSpPr>
            <p:spPr>
              <a:xfrm>
                <a:off x="0" y="0"/>
                <a:ext cx="1579078" cy="914312"/>
              </a:xfrm>
              <a:prstGeom prst="roundRect">
                <a:avLst>
                  <a:gd name="adj" fmla="val 13106"/>
                </a:avLst>
              </a:prstGeom>
              <a:gradFill flip="none" rotWithShape="1">
                <a:gsLst>
                  <a:gs pos="0">
                    <a:srgbClr val="015AA4"/>
                  </a:gs>
                  <a:gs pos="100000">
                    <a:srgbClr val="007CCD"/>
                  </a:gs>
                </a:gsLst>
                <a:lin ang="16200000" scaled="0"/>
              </a:gradFill>
              <a:ln w="12700" cap="flat">
                <a:noFill/>
                <a:miter lim="400000"/>
              </a:ln>
              <a:effectLst/>
            </p:spPr>
            <p:txBody>
              <a:bodyPr wrap="square" lIns="35719" tIns="35719" rIns="35719" bIns="35719" numCol="1" anchor="ctr">
                <a:noAutofit/>
              </a:bodyPr>
              <a:lstStyle/>
              <a:p>
                <a:pPr algn="ctr" defTabSz="410751" fontAlgn="auto" hangingPunct="0">
                  <a:spcBef>
                    <a:spcPts val="0"/>
                  </a:spcBef>
                  <a:spcAft>
                    <a:spcPts val="0"/>
                  </a:spcAft>
                  <a:buClrTx/>
                  <a:buSzTx/>
                </a:pPr>
                <a:endParaRPr sz="2672" kern="0">
                  <a:solidFill>
                    <a:srgbClr val="FFFFFF"/>
                  </a:solidFill>
                  <a:uFill>
                    <a:solidFill>
                      <a:srgbClr val="FFFFFF"/>
                    </a:solidFill>
                  </a:uFill>
                  <a:latin typeface="Helvetica Light"/>
                  <a:sym typeface="Helvetica Light"/>
                </a:endParaRPr>
              </a:p>
            </p:txBody>
          </p:sp>
          <p:sp>
            <p:nvSpPr>
              <p:cNvPr id="20" name="Digital Signature"/>
              <p:cNvSpPr txBox="1"/>
              <p:nvPr/>
            </p:nvSpPr>
            <p:spPr>
              <a:xfrm>
                <a:off x="35090" y="36621"/>
                <a:ext cx="1508897" cy="841071"/>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numCol="1" anchor="ctr">
                <a:spAutoFit/>
              </a:bodyPr>
              <a:lstStyle>
                <a:lvl1pPr>
                  <a:buClr>
                    <a:srgbClr val="FFFFFF"/>
                  </a:buClr>
                  <a:buFont typeface="Helvetica Light"/>
                  <a:defRPr sz="2400">
                    <a:effectLst>
                      <a:outerShdw blurRad="12700" dist="25400" dir="2700000" rotWithShape="0">
                        <a:srgbClr val="000000"/>
                      </a:outerShdw>
                    </a:effectLst>
                  </a:defRPr>
                </a:lvl1pPr>
              </a:lstStyle>
              <a:p>
                <a:pPr algn="ctr" defTabSz="410751" fontAlgn="auto" hangingPunct="0">
                  <a:spcBef>
                    <a:spcPts val="0"/>
                  </a:spcBef>
                  <a:spcAft>
                    <a:spcPts val="0"/>
                  </a:spcAft>
                  <a:buSzTx/>
                </a:pPr>
                <a:r>
                  <a:rPr sz="1687" kern="0">
                    <a:solidFill>
                      <a:srgbClr val="FFFFFF"/>
                    </a:solidFill>
                    <a:uFill>
                      <a:solidFill>
                        <a:srgbClr val="FFFFFF"/>
                      </a:solidFill>
                    </a:uFill>
                    <a:latin typeface="Helvetica Light"/>
                    <a:sym typeface="Helvetica Light"/>
                  </a:rPr>
                  <a:t>Digital Signature</a:t>
                </a:r>
              </a:p>
            </p:txBody>
          </p:sp>
        </p:grpSp>
      </p:grpSp>
      <p:grpSp>
        <p:nvGrpSpPr>
          <p:cNvPr id="12" name="Group"/>
          <p:cNvGrpSpPr/>
          <p:nvPr/>
        </p:nvGrpSpPr>
        <p:grpSpPr>
          <a:xfrm>
            <a:off x="10026400" y="4733039"/>
            <a:ext cx="680073" cy="681515"/>
            <a:chOff x="0" y="0"/>
            <a:chExt cx="967213" cy="969262"/>
          </a:xfrm>
        </p:grpSpPr>
        <p:sp>
          <p:nvSpPr>
            <p:cNvPr id="15" name="Circle"/>
            <p:cNvSpPr/>
            <p:nvPr/>
          </p:nvSpPr>
          <p:spPr>
            <a:xfrm>
              <a:off x="0" y="0"/>
              <a:ext cx="967213" cy="969262"/>
            </a:xfrm>
            <a:prstGeom prst="ellipse">
              <a:avLst/>
            </a:prstGeom>
            <a:gradFill flip="none" rotWithShape="1">
              <a:gsLst>
                <a:gs pos="0">
                  <a:srgbClr val="015AA4"/>
                </a:gs>
                <a:gs pos="100000">
                  <a:srgbClr val="007CCD"/>
                </a:gs>
              </a:gsLst>
              <a:lin ang="16200000" scaled="0"/>
            </a:gradFill>
            <a:ln w="12700" cap="flat">
              <a:noFill/>
              <a:miter lim="400000"/>
            </a:ln>
            <a:effectLst/>
          </p:spPr>
          <p:txBody>
            <a:bodyPr wrap="square" lIns="35719" tIns="35719" rIns="35719" bIns="35719" numCol="1" anchor="ctr">
              <a:noAutofit/>
            </a:bodyPr>
            <a:lstStyle/>
            <a:p>
              <a:pPr algn="ctr" defTabSz="410751" fontAlgn="auto" hangingPunct="0">
                <a:spcBef>
                  <a:spcPts val="0"/>
                </a:spcBef>
                <a:spcAft>
                  <a:spcPts val="0"/>
                </a:spcAft>
                <a:buClrTx/>
                <a:buSzTx/>
              </a:pPr>
              <a:endParaRPr sz="2672" kern="0">
                <a:solidFill>
                  <a:srgbClr val="FFFFFF"/>
                </a:solidFill>
                <a:uFill>
                  <a:solidFill>
                    <a:srgbClr val="FFFFFF"/>
                  </a:solidFill>
                </a:uFill>
                <a:latin typeface="Helvetica Light"/>
                <a:sym typeface="Helvetica Light"/>
              </a:endParaRPr>
            </a:p>
          </p:txBody>
        </p:sp>
        <p:sp>
          <p:nvSpPr>
            <p:cNvPr id="16" name="?"/>
            <p:cNvSpPr txBox="1"/>
            <p:nvPr/>
          </p:nvSpPr>
          <p:spPr>
            <a:xfrm>
              <a:off x="1054" y="248746"/>
              <a:ext cx="965201" cy="47183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numCol="1" anchor="ctr">
              <a:spAutoFit/>
            </a:bodyPr>
            <a:lstStyle>
              <a:lvl1pPr>
                <a:buClr>
                  <a:srgbClr val="FFFFFF"/>
                </a:buClr>
                <a:buFont typeface="Helvetica Light"/>
                <a:defRPr sz="2400">
                  <a:effectLst>
                    <a:outerShdw blurRad="12700" dist="25400" dir="2700000" rotWithShape="0">
                      <a:srgbClr val="000000"/>
                    </a:outerShdw>
                  </a:effectLst>
                </a:defRPr>
              </a:lvl1pPr>
            </a:lstStyle>
            <a:p>
              <a:pPr algn="ctr" defTabSz="410751" fontAlgn="auto" hangingPunct="0">
                <a:spcBef>
                  <a:spcPts val="0"/>
                </a:spcBef>
                <a:spcAft>
                  <a:spcPts val="0"/>
                </a:spcAft>
                <a:buSzTx/>
              </a:pPr>
              <a:r>
                <a:rPr sz="1687" kern="0">
                  <a:solidFill>
                    <a:srgbClr val="FFFFFF"/>
                  </a:solidFill>
                  <a:uFill>
                    <a:solidFill>
                      <a:srgbClr val="FFFFFF"/>
                    </a:solidFill>
                  </a:uFill>
                  <a:latin typeface="Helvetica Light"/>
                  <a:sym typeface="Helvetica Light"/>
                </a:rPr>
                <a:t>?</a:t>
              </a:r>
            </a:p>
          </p:txBody>
        </p:sp>
      </p:grpSp>
      <p:sp>
        <p:nvSpPr>
          <p:cNvPr id="13" name="Line"/>
          <p:cNvSpPr/>
          <p:nvPr/>
        </p:nvSpPr>
        <p:spPr>
          <a:xfrm>
            <a:off x="6278504" y="5073816"/>
            <a:ext cx="1110290" cy="3"/>
          </a:xfrm>
          <a:prstGeom prst="line">
            <a:avLst/>
          </a:prstGeom>
          <a:noFill/>
          <a:ln w="50800" cap="flat">
            <a:solidFill>
              <a:schemeClr val="bg1"/>
            </a:solidFill>
            <a:prstDash val="solid"/>
            <a:round/>
            <a:tailEnd type="triangle" w="med" len="med"/>
          </a:ln>
          <a:effectLst/>
        </p:spPr>
        <p:txBody>
          <a:bodyPr wrap="square" lIns="0" tIns="0" rIns="0" bIns="0" numCol="1" anchor="t">
            <a:noAutofit/>
          </a:bodyPr>
          <a:lstStyle/>
          <a:p>
            <a:pPr fontAlgn="auto" hangingPunct="0">
              <a:spcBef>
                <a:spcPts val="0"/>
              </a:spcBef>
              <a:spcAft>
                <a:spcPts val="0"/>
              </a:spcAft>
              <a:buClrTx/>
              <a:buSzTx/>
              <a:defRPr sz="1200">
                <a:solidFill>
                  <a:srgbClr val="000000"/>
                </a:solidFill>
                <a:uFillTx/>
                <a:latin typeface="Helvetica"/>
                <a:ea typeface="Helvetica"/>
                <a:cs typeface="Helvetica"/>
                <a:sym typeface="Helvetica"/>
              </a:defRPr>
            </a:pPr>
            <a:endParaRPr sz="844" kern="0">
              <a:solidFill>
                <a:srgbClr val="000000"/>
              </a:solidFill>
              <a:latin typeface="Helvetica"/>
              <a:ea typeface="Helvetica"/>
              <a:cs typeface="Helvetica"/>
              <a:sym typeface="Helvetica"/>
            </a:endParaRPr>
          </a:p>
        </p:txBody>
      </p:sp>
      <p:sp>
        <p:nvSpPr>
          <p:cNvPr id="14" name="Line"/>
          <p:cNvSpPr/>
          <p:nvPr/>
        </p:nvSpPr>
        <p:spPr>
          <a:xfrm flipV="1">
            <a:off x="8777113" y="5073816"/>
            <a:ext cx="1128887" cy="1"/>
          </a:xfrm>
          <a:prstGeom prst="line">
            <a:avLst/>
          </a:prstGeom>
          <a:noFill/>
          <a:ln w="50800" cap="flat">
            <a:solidFill>
              <a:schemeClr val="bg1"/>
            </a:solidFill>
            <a:prstDash val="solid"/>
            <a:round/>
            <a:tailEnd type="triangle" w="med" len="med"/>
          </a:ln>
          <a:effectLst/>
        </p:spPr>
        <p:txBody>
          <a:bodyPr wrap="square" lIns="0" tIns="0" rIns="0" bIns="0" numCol="1" anchor="t">
            <a:noAutofit/>
          </a:bodyPr>
          <a:lstStyle/>
          <a:p>
            <a:pPr fontAlgn="auto" hangingPunct="0">
              <a:spcBef>
                <a:spcPts val="0"/>
              </a:spcBef>
              <a:spcAft>
                <a:spcPts val="0"/>
              </a:spcAft>
              <a:buClrTx/>
              <a:buSzTx/>
              <a:defRPr sz="1200">
                <a:solidFill>
                  <a:srgbClr val="000000"/>
                </a:solidFill>
                <a:uFillTx/>
                <a:latin typeface="Helvetica"/>
                <a:ea typeface="Helvetica"/>
                <a:cs typeface="Helvetica"/>
                <a:sym typeface="Helvetica"/>
              </a:defRPr>
            </a:pPr>
            <a:endParaRPr sz="844" kern="0">
              <a:solidFill>
                <a:srgbClr val="000000"/>
              </a:solidFill>
              <a:latin typeface="Helvetica"/>
              <a:ea typeface="Helvetica"/>
              <a:cs typeface="Helvetica"/>
              <a:sym typeface="Helvetica"/>
            </a:endParaRPr>
          </a:p>
        </p:txBody>
      </p:sp>
      <p:sp>
        <p:nvSpPr>
          <p:cNvPr id="6" name="Alice"/>
          <p:cNvSpPr txBox="1"/>
          <p:nvPr/>
        </p:nvSpPr>
        <p:spPr>
          <a:xfrm>
            <a:off x="5279964" y="4191000"/>
            <a:ext cx="684733" cy="39671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numCol="1" anchor="ctr">
            <a:spAutoFit/>
          </a:bodyPr>
          <a:lstStyle>
            <a:lvl1pPr>
              <a:buClr>
                <a:srgbClr val="FFFFFF"/>
              </a:buClr>
              <a:buFont typeface="Helvetica Light"/>
              <a:defRPr sz="3000"/>
            </a:lvl1pPr>
          </a:lstStyle>
          <a:p>
            <a:pPr algn="ctr" defTabSz="410751" fontAlgn="auto" hangingPunct="0">
              <a:spcBef>
                <a:spcPts val="0"/>
              </a:spcBef>
              <a:spcAft>
                <a:spcPts val="0"/>
              </a:spcAft>
              <a:buSzTx/>
            </a:pPr>
            <a:r>
              <a:rPr sz="2109" kern="0" dirty="0">
                <a:uFill>
                  <a:solidFill>
                    <a:srgbClr val="FFFFFF"/>
                  </a:solidFill>
                </a:uFill>
                <a:latin typeface="Helvetica Light"/>
                <a:sym typeface="Helvetica Light"/>
              </a:rPr>
              <a:t>Alice</a:t>
            </a:r>
          </a:p>
        </p:txBody>
      </p:sp>
      <p:sp>
        <p:nvSpPr>
          <p:cNvPr id="7" name="Eve"/>
          <p:cNvSpPr txBox="1"/>
          <p:nvPr/>
        </p:nvSpPr>
        <p:spPr>
          <a:xfrm>
            <a:off x="7791924" y="4191000"/>
            <a:ext cx="535805" cy="39671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numCol="1" anchor="ctr">
            <a:spAutoFit/>
          </a:bodyPr>
          <a:lstStyle>
            <a:lvl1pPr>
              <a:buClr>
                <a:srgbClr val="FFFFFF"/>
              </a:buClr>
              <a:buFont typeface="Helvetica Light"/>
              <a:defRPr sz="3000"/>
            </a:lvl1pPr>
          </a:lstStyle>
          <a:p>
            <a:pPr algn="ctr" defTabSz="410751" fontAlgn="auto" hangingPunct="0">
              <a:spcBef>
                <a:spcPts val="0"/>
              </a:spcBef>
              <a:spcAft>
                <a:spcPts val="0"/>
              </a:spcAft>
              <a:buSzTx/>
            </a:pPr>
            <a:r>
              <a:rPr sz="2109" kern="0" dirty="0">
                <a:uFill>
                  <a:solidFill>
                    <a:srgbClr val="FFFFFF"/>
                  </a:solidFill>
                </a:uFill>
                <a:latin typeface="Helvetica Light"/>
                <a:sym typeface="Helvetica Light"/>
              </a:rPr>
              <a:t>Eve</a:t>
            </a:r>
          </a:p>
        </p:txBody>
      </p:sp>
      <p:sp>
        <p:nvSpPr>
          <p:cNvPr id="8" name="Bob"/>
          <p:cNvSpPr txBox="1"/>
          <p:nvPr/>
        </p:nvSpPr>
        <p:spPr>
          <a:xfrm>
            <a:off x="10064195" y="4191000"/>
            <a:ext cx="580537" cy="396712"/>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numCol="1" anchor="ctr">
            <a:spAutoFit/>
          </a:bodyPr>
          <a:lstStyle>
            <a:lvl1pPr>
              <a:buClr>
                <a:srgbClr val="FFFFFF"/>
              </a:buClr>
              <a:buFont typeface="Helvetica Light"/>
              <a:defRPr sz="3000"/>
            </a:lvl1pPr>
          </a:lstStyle>
          <a:p>
            <a:pPr algn="ctr" defTabSz="410751" fontAlgn="auto" hangingPunct="0">
              <a:spcBef>
                <a:spcPts val="0"/>
              </a:spcBef>
              <a:spcAft>
                <a:spcPts val="0"/>
              </a:spcAft>
              <a:buSzTx/>
            </a:pPr>
            <a:r>
              <a:rPr sz="2109" kern="0" dirty="0">
                <a:uFill>
                  <a:solidFill>
                    <a:srgbClr val="FFFFFF"/>
                  </a:solidFill>
                </a:uFill>
                <a:latin typeface="Helvetica Light"/>
                <a:sym typeface="Helvetica Light"/>
              </a:rPr>
              <a:t>Bob</a:t>
            </a:r>
          </a:p>
        </p:txBody>
      </p:sp>
      <p:sp>
        <p:nvSpPr>
          <p:cNvPr id="9" name="Why would Alice…"/>
          <p:cNvSpPr txBox="1"/>
          <p:nvPr/>
        </p:nvSpPr>
        <p:spPr>
          <a:xfrm>
            <a:off x="9282901" y="5480973"/>
            <a:ext cx="2143126" cy="72128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35719" tIns="35719" rIns="35719" bIns="35719" numCol="1" anchor="ctr">
            <a:spAutoFit/>
          </a:bodyPr>
          <a:lstStyle/>
          <a:p>
            <a:pPr algn="ctr" defTabSz="410751" fontAlgn="auto" hangingPunct="0">
              <a:spcBef>
                <a:spcPts val="0"/>
              </a:spcBef>
              <a:spcAft>
                <a:spcPts val="0"/>
              </a:spcAft>
              <a:buClr>
                <a:srgbClr val="FFFFFF"/>
              </a:buClr>
              <a:buSzTx/>
              <a:defRPr sz="3000"/>
            </a:pPr>
            <a:r>
              <a:rPr sz="2109" kern="0" dirty="0">
                <a:uFill>
                  <a:solidFill>
                    <a:srgbClr val="FFFFFF"/>
                  </a:solidFill>
                </a:uFill>
                <a:latin typeface="Helvetica Light"/>
                <a:sym typeface="Helvetica Light"/>
              </a:rPr>
              <a:t>Why would Alice</a:t>
            </a:r>
          </a:p>
          <a:p>
            <a:pPr algn="ctr" defTabSz="410751" fontAlgn="auto" hangingPunct="0">
              <a:spcBef>
                <a:spcPts val="0"/>
              </a:spcBef>
              <a:spcAft>
                <a:spcPts val="0"/>
              </a:spcAft>
              <a:buClr>
                <a:srgbClr val="FFFFFF"/>
              </a:buClr>
              <a:buSzTx/>
              <a:defRPr sz="3000"/>
            </a:pPr>
            <a:r>
              <a:rPr sz="2109" kern="0" dirty="0">
                <a:uFill>
                  <a:solidFill>
                    <a:srgbClr val="FFFFFF"/>
                  </a:solidFill>
                </a:uFill>
                <a:latin typeface="Helvetica Light"/>
                <a:sym typeface="Helvetica Light"/>
              </a:rPr>
              <a:t>take my dog</a:t>
            </a:r>
            <a:r>
              <a:rPr sz="2109" kern="0" dirty="0" smtClean="0">
                <a:uFill>
                  <a:solidFill>
                    <a:srgbClr val="FFFFFF"/>
                  </a:solidFill>
                </a:uFill>
                <a:latin typeface="Helvetica Light"/>
                <a:sym typeface="Helvetica Light"/>
              </a:rPr>
              <a:t>?</a:t>
            </a:r>
            <a:r>
              <a:rPr lang="en-US" sz="2109" kern="0" dirty="0">
                <a:uFill>
                  <a:solidFill>
                    <a:srgbClr val="FFFFFF"/>
                  </a:solidFill>
                </a:uFill>
                <a:latin typeface="Helvetica Light"/>
                <a:sym typeface="Helvetica Light"/>
              </a:rPr>
              <a:t> 😟</a:t>
            </a:r>
            <a:endParaRPr sz="2109" kern="0" dirty="0">
              <a:uFill>
                <a:solidFill>
                  <a:srgbClr val="FFFFFF"/>
                </a:solidFill>
              </a:uFill>
              <a:latin typeface="Helvetica Light"/>
              <a:sym typeface="Helvetica Light"/>
            </a:endParaRPr>
          </a:p>
        </p:txBody>
      </p:sp>
    </p:spTree>
    <p:extLst>
      <p:ext uri="{BB962C8B-B14F-4D97-AF65-F5344CB8AC3E}">
        <p14:creationId xmlns:p14="http://schemas.microsoft.com/office/powerpoint/2010/main" val="806138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6" grpId="0"/>
      <p:bldP spid="7" grpId="0"/>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Strong Collision Resistance</a:t>
            </a:r>
            <a:endParaRPr lang="en-US" dirty="0"/>
          </a:p>
        </p:txBody>
      </p:sp>
      <p:sp>
        <p:nvSpPr>
          <p:cNvPr id="3" name="Content Placeholder 2"/>
          <p:cNvSpPr>
            <a:spLocks noGrp="1"/>
          </p:cNvSpPr>
          <p:nvPr>
            <p:ph idx="1"/>
          </p:nvPr>
        </p:nvSpPr>
        <p:spPr/>
        <p:txBody>
          <a:bodyPr/>
          <a:lstStyle/>
          <a:p>
            <a:r>
              <a:rPr lang="en-US" dirty="0"/>
              <a:t>Should be resistant to </a:t>
            </a:r>
            <a:r>
              <a:rPr lang="en-US" dirty="0" smtClean="0"/>
              <a:t>deliberate </a:t>
            </a:r>
            <a:r>
              <a:rPr lang="en-US" dirty="0"/>
              <a:t>collision</a:t>
            </a:r>
          </a:p>
          <a:p>
            <a:pPr lvl="1"/>
            <a:r>
              <a:rPr lang="en-US" dirty="0"/>
              <a:t>In other words, </a:t>
            </a:r>
            <a:r>
              <a:rPr lang="en-US" dirty="0" smtClean="0"/>
              <a:t>should not be feasible to create two different </a:t>
            </a:r>
            <a:br>
              <a:rPr lang="en-US" dirty="0" smtClean="0"/>
            </a:br>
            <a:r>
              <a:rPr lang="en-US" dirty="0" smtClean="0"/>
              <a:t>messages </a:t>
            </a:r>
            <a:r>
              <a:rPr lang="en-US" i="1" dirty="0" smtClean="0">
                <a:solidFill>
                  <a:srgbClr val="006633"/>
                </a:solidFill>
              </a:rPr>
              <a:t>M</a:t>
            </a:r>
            <a:r>
              <a:rPr lang="en-US" dirty="0" smtClean="0"/>
              <a:t> and </a:t>
            </a:r>
            <a:r>
              <a:rPr lang="en-US" i="1" dirty="0">
                <a:solidFill>
                  <a:srgbClr val="006633"/>
                </a:solidFill>
              </a:rPr>
              <a:t>N</a:t>
            </a:r>
            <a:r>
              <a:rPr lang="en-US" dirty="0" smtClean="0"/>
              <a:t> such </a:t>
            </a:r>
            <a:r>
              <a:rPr lang="en-US" dirty="0"/>
              <a:t>that H(</a:t>
            </a:r>
            <a:r>
              <a:rPr lang="en-US" i="1" dirty="0">
                <a:solidFill>
                  <a:srgbClr val="006633"/>
                </a:solidFill>
              </a:rPr>
              <a:t>M</a:t>
            </a:r>
            <a:r>
              <a:rPr lang="en-US" dirty="0"/>
              <a:t>) = H(</a:t>
            </a:r>
            <a:r>
              <a:rPr lang="en-US" i="1" dirty="0">
                <a:solidFill>
                  <a:srgbClr val="006633"/>
                </a:solidFill>
              </a:rPr>
              <a:t>N</a:t>
            </a:r>
            <a:r>
              <a:rPr lang="en-US" dirty="0"/>
              <a:t>)</a:t>
            </a:r>
            <a:endParaRPr lang="en-US" i="1" dirty="0">
              <a:solidFill>
                <a:srgbClr val="006633"/>
              </a:solidFill>
            </a:endParaRPr>
          </a:p>
          <a:p>
            <a:pPr lvl="3"/>
            <a:endParaRPr lang="en-US" dirty="0" smtClean="0"/>
          </a:p>
          <a:p>
            <a:r>
              <a:rPr lang="en-US" dirty="0" smtClean="0"/>
              <a:t>This is the “stronger” collision resistance, because its requirements allow the attacker to create </a:t>
            </a:r>
            <a:r>
              <a:rPr lang="en-US" u="sng" dirty="0" smtClean="0"/>
              <a:t>any</a:t>
            </a:r>
            <a:r>
              <a:rPr lang="en-US" dirty="0" smtClean="0"/>
              <a:t> two messages</a:t>
            </a:r>
          </a:p>
          <a:p>
            <a:pPr lvl="1"/>
            <a:r>
              <a:rPr lang="en-US" dirty="0" smtClean="0"/>
              <a:t>With “weak” collision resistance, they had to match an existing one</a:t>
            </a:r>
          </a:p>
          <a:p>
            <a:pPr lvl="1"/>
            <a:r>
              <a:rPr lang="en-US" dirty="0" smtClean="0"/>
              <a:t>Prevents an attack where Eve creates two messages with the same value, sends the first one to Bob, and then claims that the second message was the one she actually sent (</a:t>
            </a:r>
            <a:r>
              <a:rPr lang="en-US" i="1" dirty="0" smtClean="0"/>
              <a:t>e.g.</a:t>
            </a:r>
            <a:r>
              <a:rPr lang="en-US" dirty="0" smtClean="0"/>
              <a:t>, IOU $10 vs IOU $1000)</a:t>
            </a:r>
            <a:endParaRPr lang="en-US" dirty="0"/>
          </a:p>
        </p:txBody>
      </p:sp>
    </p:spTree>
    <p:extLst>
      <p:ext uri="{BB962C8B-B14F-4D97-AF65-F5344CB8AC3E}">
        <p14:creationId xmlns:p14="http://schemas.microsoft.com/office/powerpoint/2010/main" val="3619071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Brute Force Costs</a:t>
            </a:r>
            <a:endParaRPr lang="en-US" dirty="0"/>
          </a:p>
        </p:txBody>
      </p:sp>
      <p:sp>
        <p:nvSpPr>
          <p:cNvPr id="3" name="Content Placeholder 2"/>
          <p:cNvSpPr>
            <a:spLocks noGrp="1"/>
          </p:cNvSpPr>
          <p:nvPr>
            <p:ph idx="1"/>
          </p:nvPr>
        </p:nvSpPr>
        <p:spPr/>
        <p:txBody>
          <a:bodyPr/>
          <a:lstStyle/>
          <a:p>
            <a:r>
              <a:rPr lang="en-US" dirty="0" smtClean="0"/>
              <a:t>If a hash is ideal, then with</a:t>
            </a:r>
            <a:r>
              <a:rPr lang="en-US" dirty="0"/>
              <a:t> an output of size n, it should </a:t>
            </a:r>
            <a:r>
              <a:rPr lang="en-US" dirty="0" smtClean="0"/>
              <a:t>cost:</a:t>
            </a:r>
          </a:p>
          <a:p>
            <a:pPr lvl="2"/>
            <a:endParaRPr lang="en-US" dirty="0"/>
          </a:p>
          <a:p>
            <a:r>
              <a:rPr lang="en-US" dirty="0" smtClean="0"/>
              <a:t>To construct a pre-image:</a:t>
            </a:r>
          </a:p>
          <a:p>
            <a:pPr lvl="1"/>
            <a:r>
              <a:rPr lang="en-US" dirty="0" smtClean="0"/>
              <a:t>2</a:t>
            </a:r>
            <a:r>
              <a:rPr lang="en-US" baseline="30000" dirty="0" smtClean="0"/>
              <a:t>n</a:t>
            </a:r>
            <a:r>
              <a:rPr lang="en-US" dirty="0" smtClean="0"/>
              <a:t> hash computations (attempts)</a:t>
            </a:r>
          </a:p>
          <a:p>
            <a:r>
              <a:rPr lang="en-US" dirty="0"/>
              <a:t>To </a:t>
            </a:r>
            <a:r>
              <a:rPr lang="en-US" dirty="0" smtClean="0"/>
              <a:t>find a weak collision:</a:t>
            </a:r>
            <a:endParaRPr lang="en-US" dirty="0"/>
          </a:p>
          <a:p>
            <a:pPr lvl="1"/>
            <a:r>
              <a:rPr lang="en-US" dirty="0" smtClean="0"/>
              <a:t>2</a:t>
            </a:r>
            <a:r>
              <a:rPr lang="en-US" baseline="30000" dirty="0" smtClean="0"/>
              <a:t>n</a:t>
            </a:r>
            <a:r>
              <a:rPr lang="en-US" dirty="0" smtClean="0"/>
              <a:t> hash computations</a:t>
            </a:r>
          </a:p>
          <a:p>
            <a:r>
              <a:rPr lang="en-US" dirty="0"/>
              <a:t>To find a </a:t>
            </a:r>
            <a:r>
              <a:rPr lang="en-US" dirty="0" smtClean="0"/>
              <a:t>strong collision</a:t>
            </a:r>
            <a:r>
              <a:rPr lang="en-US" dirty="0"/>
              <a:t>:</a:t>
            </a:r>
          </a:p>
          <a:p>
            <a:pPr lvl="1"/>
            <a:r>
              <a:rPr lang="en-US" dirty="0" smtClean="0"/>
              <a:t>2</a:t>
            </a:r>
            <a:r>
              <a:rPr lang="en-US" baseline="30000" dirty="0" smtClean="0"/>
              <a:t>n/2</a:t>
            </a:r>
            <a:r>
              <a:rPr lang="en-US" dirty="0" smtClean="0"/>
              <a:t> </a:t>
            </a:r>
            <a:r>
              <a:rPr lang="en-US" dirty="0"/>
              <a:t>hash </a:t>
            </a:r>
            <a:r>
              <a:rPr lang="en-US" dirty="0" smtClean="0"/>
              <a:t>computations</a:t>
            </a:r>
          </a:p>
          <a:p>
            <a:pPr lvl="2"/>
            <a:r>
              <a:rPr lang="en-US" dirty="0" smtClean="0"/>
              <a:t>Lower because of the “birthday problem” – sometimes called a “birthday attack”</a:t>
            </a:r>
            <a:endParaRPr lang="en-US" dirty="0"/>
          </a:p>
          <a:p>
            <a:endParaRPr lang="en-US" dirty="0"/>
          </a:p>
        </p:txBody>
      </p:sp>
    </p:spTree>
    <p:extLst>
      <p:ext uri="{BB962C8B-B14F-4D97-AF65-F5344CB8AC3E}">
        <p14:creationId xmlns:p14="http://schemas.microsoft.com/office/powerpoint/2010/main" val="1154611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Hash Uses</a:t>
            </a:r>
            <a:endParaRPr lang="en-US" dirty="0"/>
          </a:p>
        </p:txBody>
      </p:sp>
      <p:sp>
        <p:nvSpPr>
          <p:cNvPr id="3" name="Content Placeholder 2"/>
          <p:cNvSpPr>
            <a:spLocks noGrp="1"/>
          </p:cNvSpPr>
          <p:nvPr>
            <p:ph idx="1"/>
          </p:nvPr>
        </p:nvSpPr>
        <p:spPr/>
        <p:txBody>
          <a:bodyPr/>
          <a:lstStyle/>
          <a:p>
            <a:r>
              <a:rPr lang="en-US" u="sng" dirty="0" smtClean="0"/>
              <a:t>With encryption</a:t>
            </a:r>
            <a:r>
              <a:rPr lang="en-US" dirty="0" smtClean="0"/>
              <a:t>: append hash to plaintext </a:t>
            </a:r>
            <a:r>
              <a:rPr lang="en-US" i="1" dirty="0" smtClean="0">
                <a:solidFill>
                  <a:srgbClr val="006633"/>
                </a:solidFill>
              </a:rPr>
              <a:t>P</a:t>
            </a:r>
            <a:r>
              <a:rPr lang="en-US" dirty="0" smtClean="0"/>
              <a:t> before encryption</a:t>
            </a:r>
          </a:p>
          <a:p>
            <a:pPr lvl="1"/>
            <a:r>
              <a:rPr lang="en-US" dirty="0" smtClean="0"/>
              <a:t>E( </a:t>
            </a:r>
            <a:r>
              <a:rPr lang="en-US" i="1" dirty="0" smtClean="0">
                <a:solidFill>
                  <a:srgbClr val="006633"/>
                </a:solidFill>
              </a:rPr>
              <a:t>P</a:t>
            </a:r>
            <a:r>
              <a:rPr lang="en-US" dirty="0" smtClean="0"/>
              <a:t> ⌢ H(</a:t>
            </a:r>
            <a:r>
              <a:rPr lang="en-US" i="1" dirty="0" smtClean="0">
                <a:solidFill>
                  <a:srgbClr val="006633"/>
                </a:solidFill>
              </a:rPr>
              <a:t>P</a:t>
            </a:r>
            <a:r>
              <a:rPr lang="en-US" dirty="0" smtClean="0"/>
              <a:t>) )</a:t>
            </a:r>
          </a:p>
          <a:p>
            <a:endParaRPr lang="en-US" dirty="0" smtClean="0"/>
          </a:p>
          <a:p>
            <a:r>
              <a:rPr lang="en-US" u="sng" dirty="0" smtClean="0"/>
              <a:t>Keyed hash</a:t>
            </a:r>
            <a:r>
              <a:rPr lang="en-US" dirty="0" smtClean="0"/>
              <a:t>: using secret authentication key </a:t>
            </a:r>
            <a:r>
              <a:rPr lang="en-US" i="1" dirty="0" smtClean="0">
                <a:solidFill>
                  <a:srgbClr val="006633"/>
                </a:solidFill>
              </a:rPr>
              <a:t>K</a:t>
            </a:r>
          </a:p>
          <a:p>
            <a:pPr lvl="1"/>
            <a:r>
              <a:rPr lang="en-US" dirty="0" smtClean="0"/>
              <a:t>Authenticate message </a:t>
            </a:r>
            <a:r>
              <a:rPr lang="en-US" i="1" dirty="0" smtClean="0">
                <a:solidFill>
                  <a:srgbClr val="006633"/>
                </a:solidFill>
              </a:rPr>
              <a:t>M</a:t>
            </a:r>
            <a:r>
              <a:rPr lang="en-US" dirty="0" smtClean="0"/>
              <a:t> by appending    </a:t>
            </a:r>
            <a:r>
              <a:rPr lang="en-US" i="1" dirty="0" err="1" smtClean="0">
                <a:solidFill>
                  <a:srgbClr val="006633"/>
                </a:solidFill>
              </a:rPr>
              <a:t>h</a:t>
            </a:r>
            <a:r>
              <a:rPr lang="en-US" i="1" baseline="-25000" dirty="0" err="1" smtClean="0">
                <a:solidFill>
                  <a:srgbClr val="006633"/>
                </a:solidFill>
              </a:rPr>
              <a:t>K</a:t>
            </a:r>
            <a:r>
              <a:rPr lang="en-US" dirty="0" smtClean="0"/>
              <a:t> = H (</a:t>
            </a:r>
            <a:r>
              <a:rPr lang="en-US" i="1" dirty="0" smtClean="0">
                <a:solidFill>
                  <a:srgbClr val="006633"/>
                </a:solidFill>
              </a:rPr>
              <a:t>M</a:t>
            </a:r>
            <a:r>
              <a:rPr lang="en-US" dirty="0" smtClean="0"/>
              <a:t> ⌢ </a:t>
            </a:r>
            <a:r>
              <a:rPr lang="en-US" i="1" dirty="0" smtClean="0">
                <a:solidFill>
                  <a:srgbClr val="006633"/>
                </a:solidFill>
              </a:rPr>
              <a:t>K</a:t>
            </a:r>
            <a:r>
              <a:rPr lang="en-US" dirty="0" smtClean="0"/>
              <a:t>)</a:t>
            </a:r>
          </a:p>
          <a:p>
            <a:pPr lvl="1"/>
            <a:endParaRPr lang="en-US" dirty="0" smtClean="0"/>
          </a:p>
          <a:p>
            <a:r>
              <a:rPr lang="en-US" u="sng" dirty="0" smtClean="0"/>
              <a:t>Digital signature</a:t>
            </a:r>
            <a:r>
              <a:rPr lang="en-US" dirty="0" smtClean="0"/>
              <a:t>: Alice encrypts the hash with her private key</a:t>
            </a:r>
          </a:p>
          <a:p>
            <a:pPr lvl="1"/>
            <a:r>
              <a:rPr lang="en-US" i="1" dirty="0" smtClean="0">
                <a:solidFill>
                  <a:srgbClr val="006633"/>
                </a:solidFill>
              </a:rPr>
              <a:t>sig</a:t>
            </a:r>
            <a:r>
              <a:rPr lang="en-US" dirty="0" smtClean="0"/>
              <a:t> = E( </a:t>
            </a:r>
            <a:r>
              <a:rPr lang="en-US" i="1" dirty="0" smtClean="0">
                <a:solidFill>
                  <a:srgbClr val="006633"/>
                </a:solidFill>
              </a:rPr>
              <a:t>A</a:t>
            </a:r>
            <a:r>
              <a:rPr lang="en-US" dirty="0" smtClean="0"/>
              <a:t>, H(</a:t>
            </a:r>
            <a:r>
              <a:rPr lang="en-US" i="1" dirty="0" smtClean="0">
                <a:solidFill>
                  <a:srgbClr val="006633"/>
                </a:solidFill>
              </a:rPr>
              <a:t>M</a:t>
            </a:r>
            <a:r>
              <a:rPr lang="en-US" dirty="0" smtClean="0"/>
              <a:t>) )</a:t>
            </a:r>
          </a:p>
          <a:p>
            <a:pPr lvl="1"/>
            <a:r>
              <a:rPr lang="en-US" dirty="0" smtClean="0"/>
              <a:t>We’ll discuss this in more detail later today</a:t>
            </a:r>
            <a:endParaRPr lang="en-US" dirty="0"/>
          </a:p>
        </p:txBody>
      </p:sp>
      <p:sp>
        <p:nvSpPr>
          <p:cNvPr id="5" name="TextBox 4"/>
          <p:cNvSpPr txBox="1"/>
          <p:nvPr/>
        </p:nvSpPr>
        <p:spPr>
          <a:xfrm>
            <a:off x="8153400" y="1981200"/>
            <a:ext cx="2971800" cy="830997"/>
          </a:xfrm>
          <a:prstGeom prst="rect">
            <a:avLst/>
          </a:prstGeom>
          <a:solidFill>
            <a:srgbClr val="EEECE1"/>
          </a:solid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400" kern="0" dirty="0" smtClean="0">
                <a:solidFill>
                  <a:prstClr val="black"/>
                </a:solidFill>
                <a:latin typeface="Calibri"/>
                <a:ea typeface="+mn-ea"/>
                <a:cs typeface="Courier New" panose="02070309020205020404" pitchFamily="49" charset="0"/>
              </a:rPr>
              <a:t>We’re using </a:t>
            </a:r>
            <a:r>
              <a:rPr lang="en-US" sz="2400" i="1" kern="0" dirty="0" smtClean="0">
                <a:solidFill>
                  <a:srgbClr val="006633"/>
                </a:solidFill>
                <a:latin typeface="Calibri"/>
                <a:ea typeface="+mn-ea"/>
                <a:cs typeface="Courier New" panose="02070309020205020404" pitchFamily="49" charset="0"/>
              </a:rPr>
              <a:t>P</a:t>
            </a:r>
            <a:r>
              <a:rPr lang="en-US" sz="2400" kern="0" dirty="0" smtClean="0">
                <a:solidFill>
                  <a:prstClr val="black"/>
                </a:solidFill>
                <a:latin typeface="Calibri"/>
                <a:ea typeface="+mn-ea"/>
                <a:cs typeface="Courier New" panose="02070309020205020404" pitchFamily="49" charset="0"/>
              </a:rPr>
              <a:t> and </a:t>
            </a:r>
            <a:r>
              <a:rPr lang="en-US" sz="2400" i="1" kern="0" dirty="0" smtClean="0">
                <a:solidFill>
                  <a:srgbClr val="006633"/>
                </a:solidFill>
                <a:latin typeface="Calibri"/>
                <a:ea typeface="+mn-ea"/>
                <a:cs typeface="Courier New" panose="02070309020205020404" pitchFamily="49" charset="0"/>
              </a:rPr>
              <a:t>M</a:t>
            </a:r>
            <a:r>
              <a:rPr lang="en-US" sz="2400" kern="0" dirty="0" smtClean="0">
                <a:solidFill>
                  <a:prstClr val="black"/>
                </a:solidFill>
                <a:latin typeface="Calibri"/>
                <a:ea typeface="+mn-ea"/>
                <a:cs typeface="Courier New" panose="02070309020205020404" pitchFamily="49" charset="0"/>
              </a:rPr>
              <a:t> interchangeably here</a:t>
            </a:r>
            <a:endParaRPr kumimoji="0" lang="en-US" sz="2400" b="1" i="0" u="none" strike="noStrike" kern="0" cap="none" spc="0" normalizeH="0" baseline="0" noProof="0" dirty="0" smtClean="0">
              <a:ln>
                <a:noFill/>
              </a:ln>
              <a:solidFill>
                <a:prstClr val="black"/>
              </a:solidFill>
              <a:effectLst/>
              <a:uLnTx/>
              <a:uFillTx/>
              <a:latin typeface="Calibri"/>
              <a:ea typeface="+mn-ea"/>
              <a:cs typeface="Courier New" panose="02070309020205020404" pitchFamily="49" charset="0"/>
            </a:endParaRPr>
          </a:p>
        </p:txBody>
      </p:sp>
    </p:spTree>
    <p:extLst>
      <p:ext uri="{BB962C8B-B14F-4D97-AF65-F5344CB8AC3E}">
        <p14:creationId xmlns:p14="http://schemas.microsoft.com/office/powerpoint/2010/main" val="2976539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Last Class We Covered</a:t>
            </a:r>
          </a:p>
        </p:txBody>
      </p:sp>
      <p:sp>
        <p:nvSpPr>
          <p:cNvPr id="3" name="Content Placeholder 2"/>
          <p:cNvSpPr>
            <a:spLocks noGrp="1"/>
          </p:cNvSpPr>
          <p:nvPr>
            <p:ph idx="1"/>
          </p:nvPr>
        </p:nvSpPr>
        <p:spPr/>
        <p:txBody>
          <a:bodyPr/>
          <a:lstStyle/>
          <a:p>
            <a:r>
              <a:rPr lang="en-US" dirty="0"/>
              <a:t>Block cypher modes</a:t>
            </a:r>
          </a:p>
          <a:p>
            <a:endParaRPr lang="en-US" dirty="0"/>
          </a:p>
          <a:p>
            <a:r>
              <a:rPr lang="en-US" dirty="0"/>
              <a:t>Asymmetric encryption</a:t>
            </a:r>
          </a:p>
          <a:p>
            <a:pPr lvl="1"/>
            <a:r>
              <a:rPr lang="en-US" dirty="0" err="1"/>
              <a:t>Diffie</a:t>
            </a:r>
            <a:r>
              <a:rPr lang="en-US" dirty="0"/>
              <a:t>-Hellman</a:t>
            </a:r>
          </a:p>
          <a:p>
            <a:pPr lvl="1"/>
            <a:r>
              <a:rPr lang="en-US" dirty="0"/>
              <a:t>RSA</a:t>
            </a:r>
          </a:p>
          <a:p>
            <a:pPr lvl="1"/>
            <a:r>
              <a:rPr lang="en-US" dirty="0"/>
              <a:t>Math (for real this time)</a:t>
            </a:r>
          </a:p>
          <a:p>
            <a:pPr lvl="1"/>
            <a:endParaRPr lang="en-US" dirty="0"/>
          </a:p>
        </p:txBody>
      </p:sp>
    </p:spTree>
    <p:extLst>
      <p:ext uri="{BB962C8B-B14F-4D97-AF65-F5344CB8AC3E}">
        <p14:creationId xmlns:p14="http://schemas.microsoft.com/office/powerpoint/2010/main" val="39048582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Hash-Based </a:t>
            </a:r>
            <a:br>
              <a:rPr lang="en-US" dirty="0" smtClean="0"/>
            </a:br>
            <a:r>
              <a:rPr lang="en-US" dirty="0" smtClean="0"/>
              <a:t>Message </a:t>
            </a:r>
            <a:r>
              <a:rPr lang="en-US" dirty="0"/>
              <a:t>Authentication Codes</a:t>
            </a:r>
          </a:p>
        </p:txBody>
      </p:sp>
    </p:spTree>
    <p:extLst>
      <p:ext uri="{BB962C8B-B14F-4D97-AF65-F5344CB8AC3E}">
        <p14:creationId xmlns:p14="http://schemas.microsoft.com/office/powerpoint/2010/main" val="42338044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HMAC</a:t>
            </a:r>
            <a:endParaRPr lang="en-US" dirty="0"/>
          </a:p>
        </p:txBody>
      </p:sp>
      <p:sp>
        <p:nvSpPr>
          <p:cNvPr id="3" name="Content Placeholder 2"/>
          <p:cNvSpPr>
            <a:spLocks noGrp="1"/>
          </p:cNvSpPr>
          <p:nvPr>
            <p:ph idx="1"/>
          </p:nvPr>
        </p:nvSpPr>
        <p:spPr/>
        <p:txBody>
          <a:bodyPr/>
          <a:lstStyle/>
          <a:p>
            <a:r>
              <a:rPr lang="en-US" dirty="0"/>
              <a:t>Improves on </a:t>
            </a:r>
            <a:r>
              <a:rPr lang="en-US" dirty="0" smtClean="0"/>
              <a:t>the security </a:t>
            </a:r>
            <a:r>
              <a:rPr lang="en-US" dirty="0"/>
              <a:t>of basic keyed </a:t>
            </a:r>
            <a:r>
              <a:rPr lang="en-US" dirty="0" smtClean="0"/>
              <a:t>hash</a:t>
            </a:r>
            <a:endParaRPr lang="en-US" dirty="0"/>
          </a:p>
          <a:p>
            <a:pPr lvl="3"/>
            <a:endParaRPr lang="en-US" dirty="0" smtClean="0"/>
          </a:p>
          <a:p>
            <a:r>
              <a:rPr lang="en-US" dirty="0" smtClean="0"/>
              <a:t>Security </a:t>
            </a:r>
            <a:r>
              <a:rPr lang="en-US" dirty="0"/>
              <a:t>of HMAC depends </a:t>
            </a:r>
            <a:r>
              <a:rPr lang="en-US" dirty="0" smtClean="0"/>
              <a:t>solely on </a:t>
            </a:r>
            <a:br>
              <a:rPr lang="en-US" dirty="0" smtClean="0"/>
            </a:br>
            <a:r>
              <a:rPr lang="en-US" dirty="0" smtClean="0"/>
              <a:t>the security </a:t>
            </a:r>
            <a:r>
              <a:rPr lang="en-US" dirty="0"/>
              <a:t>of the hash </a:t>
            </a:r>
            <a:r>
              <a:rPr lang="en-US" dirty="0" smtClean="0"/>
              <a:t>function</a:t>
            </a:r>
          </a:p>
          <a:p>
            <a:pPr lvl="3"/>
            <a:endParaRPr lang="en-US" dirty="0"/>
          </a:p>
          <a:p>
            <a:r>
              <a:rPr lang="en-US" dirty="0" smtClean="0"/>
              <a:t>HMACs use two “magic” numbers</a:t>
            </a:r>
          </a:p>
          <a:p>
            <a:pPr lvl="1"/>
            <a:r>
              <a:rPr lang="en-US" i="1" dirty="0" err="1" smtClean="0">
                <a:solidFill>
                  <a:srgbClr val="006633"/>
                </a:solidFill>
              </a:rPr>
              <a:t>ipad</a:t>
            </a:r>
            <a:r>
              <a:rPr lang="en-US" dirty="0" smtClean="0">
                <a:solidFill>
                  <a:srgbClr val="006633"/>
                </a:solidFill>
              </a:rPr>
              <a:t> </a:t>
            </a:r>
            <a:r>
              <a:rPr lang="en-US" dirty="0" smtClean="0"/>
              <a:t>= 00110110 (36 in hex)</a:t>
            </a:r>
          </a:p>
          <a:p>
            <a:pPr lvl="1"/>
            <a:r>
              <a:rPr lang="en-US" i="1" dirty="0" err="1" smtClean="0">
                <a:solidFill>
                  <a:srgbClr val="006633"/>
                </a:solidFill>
              </a:rPr>
              <a:t>opad</a:t>
            </a:r>
            <a:r>
              <a:rPr lang="en-US" dirty="0" smtClean="0">
                <a:solidFill>
                  <a:srgbClr val="006633"/>
                </a:solidFill>
              </a:rPr>
              <a:t> </a:t>
            </a:r>
            <a:r>
              <a:rPr lang="en-US" dirty="0" smtClean="0"/>
              <a:t>= 01011100 (5C in hex)</a:t>
            </a:r>
          </a:p>
          <a:p>
            <a:pPr lvl="1"/>
            <a:r>
              <a:rPr lang="en-US" dirty="0" smtClean="0"/>
              <a:t>These do ~*~math~*~ things			 </a:t>
            </a:r>
            <a:r>
              <a:rPr lang="en-US" sz="1800" dirty="0" smtClean="0"/>
              <a:t>(they’re vital to the security proof)</a:t>
            </a:r>
            <a:endParaRPr lang="en-US" dirty="0"/>
          </a:p>
          <a:p>
            <a:endParaRPr lang="en-US" dirty="0"/>
          </a:p>
        </p:txBody>
      </p:sp>
    </p:spTree>
    <p:extLst>
      <p:ext uri="{BB962C8B-B14F-4D97-AF65-F5344CB8AC3E}">
        <p14:creationId xmlns:p14="http://schemas.microsoft.com/office/powerpoint/2010/main" val="1074359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HMAC Expression</a:t>
            </a:r>
            <a:endParaRPr lang="en-US" dirty="0"/>
          </a:p>
        </p:txBody>
      </p:sp>
      <p:sp>
        <p:nvSpPr>
          <p:cNvPr id="3" name="Content Placeholder 2"/>
          <p:cNvSpPr>
            <a:spLocks noGrp="1"/>
          </p:cNvSpPr>
          <p:nvPr>
            <p:ph idx="1"/>
          </p:nvPr>
        </p:nvSpPr>
        <p:spPr/>
        <p:txBody>
          <a:bodyPr/>
          <a:lstStyle/>
          <a:p>
            <a:endParaRPr lang="en-US" dirty="0" smtClean="0"/>
          </a:p>
          <a:p>
            <a:r>
              <a:rPr lang="en-US" dirty="0" smtClean="0"/>
              <a:t>HMAC(</a:t>
            </a:r>
            <a:r>
              <a:rPr lang="en-US" i="1" dirty="0" smtClean="0">
                <a:solidFill>
                  <a:srgbClr val="006633"/>
                </a:solidFill>
              </a:rPr>
              <a:t>K</a:t>
            </a:r>
            <a:r>
              <a:rPr lang="en-US" dirty="0"/>
              <a:t>, </a:t>
            </a:r>
            <a:r>
              <a:rPr lang="en-US" i="1" dirty="0">
                <a:solidFill>
                  <a:srgbClr val="006633"/>
                </a:solidFill>
              </a:rPr>
              <a:t>M</a:t>
            </a:r>
            <a:r>
              <a:rPr lang="en-US" dirty="0"/>
              <a:t>) = </a:t>
            </a:r>
            <a:r>
              <a:rPr lang="en-US" dirty="0" smtClean="0"/>
              <a:t>H( </a:t>
            </a:r>
            <a:r>
              <a:rPr lang="en-US" dirty="0"/>
              <a:t>(</a:t>
            </a:r>
            <a:r>
              <a:rPr lang="en-US" i="1" dirty="0" smtClean="0">
                <a:solidFill>
                  <a:srgbClr val="006633"/>
                </a:solidFill>
              </a:rPr>
              <a:t>K</a:t>
            </a:r>
            <a:r>
              <a:rPr lang="en-US" baseline="30000" dirty="0">
                <a:solidFill>
                  <a:schemeClr val="bg1"/>
                </a:solidFill>
              </a:rPr>
              <a:t> +</a:t>
            </a:r>
            <a:r>
              <a:rPr lang="en-US" dirty="0" smtClean="0"/>
              <a:t> </a:t>
            </a:r>
            <a:r>
              <a:rPr lang="en-US" dirty="0"/>
              <a:t>⊕ </a:t>
            </a:r>
            <a:r>
              <a:rPr lang="en-US" i="1" dirty="0" err="1" smtClean="0">
                <a:solidFill>
                  <a:srgbClr val="006633"/>
                </a:solidFill>
              </a:rPr>
              <a:t>opad</a:t>
            </a:r>
            <a:r>
              <a:rPr lang="en-US" dirty="0" smtClean="0"/>
              <a:t>) </a:t>
            </a:r>
            <a:r>
              <a:rPr lang="en-US" dirty="0"/>
              <a:t>⌢</a:t>
            </a:r>
            <a:r>
              <a:rPr lang="en-US" dirty="0" smtClean="0"/>
              <a:t> H( </a:t>
            </a:r>
            <a:r>
              <a:rPr lang="en-US" dirty="0"/>
              <a:t>(</a:t>
            </a:r>
            <a:r>
              <a:rPr lang="en-US" i="1" dirty="0" smtClean="0">
                <a:solidFill>
                  <a:srgbClr val="006633"/>
                </a:solidFill>
              </a:rPr>
              <a:t>K</a:t>
            </a:r>
            <a:r>
              <a:rPr lang="en-US" baseline="30000" dirty="0" smtClean="0">
                <a:solidFill>
                  <a:schemeClr val="bg1"/>
                </a:solidFill>
              </a:rPr>
              <a:t>+</a:t>
            </a:r>
            <a:r>
              <a:rPr lang="en-US" dirty="0" smtClean="0"/>
              <a:t> </a:t>
            </a:r>
            <a:r>
              <a:rPr lang="en-US" dirty="0"/>
              <a:t>⊕ </a:t>
            </a:r>
            <a:r>
              <a:rPr lang="en-US" i="1" dirty="0" err="1" smtClean="0">
                <a:solidFill>
                  <a:srgbClr val="006633"/>
                </a:solidFill>
              </a:rPr>
              <a:t>ipad</a:t>
            </a:r>
            <a:r>
              <a:rPr lang="en-US" dirty="0" smtClean="0"/>
              <a:t>) </a:t>
            </a:r>
            <a:r>
              <a:rPr lang="en-US" dirty="0"/>
              <a:t>⌢</a:t>
            </a:r>
            <a:r>
              <a:rPr lang="en-US" dirty="0" smtClean="0"/>
              <a:t> </a:t>
            </a:r>
            <a:r>
              <a:rPr lang="en-US" i="1" dirty="0">
                <a:solidFill>
                  <a:srgbClr val="006633"/>
                </a:solidFill>
              </a:rPr>
              <a:t>M</a:t>
            </a:r>
            <a:r>
              <a:rPr lang="en-US" dirty="0"/>
              <a:t>  </a:t>
            </a:r>
            <a:r>
              <a:rPr lang="en-US" dirty="0" smtClean="0"/>
              <a:t>) ) </a:t>
            </a:r>
            <a:endParaRPr lang="en-US" dirty="0"/>
          </a:p>
          <a:p>
            <a:endParaRPr lang="en-US" dirty="0" smtClean="0"/>
          </a:p>
          <a:p>
            <a:endParaRPr lang="en-US" dirty="0"/>
          </a:p>
          <a:p>
            <a:endParaRPr lang="en-US" dirty="0" smtClean="0"/>
          </a:p>
        </p:txBody>
      </p:sp>
      <p:sp>
        <p:nvSpPr>
          <p:cNvPr id="5" name="TextBox 4"/>
          <p:cNvSpPr txBox="1"/>
          <p:nvPr/>
        </p:nvSpPr>
        <p:spPr>
          <a:xfrm>
            <a:off x="5810248" y="673461"/>
            <a:ext cx="4762501" cy="830997"/>
          </a:xfrm>
          <a:prstGeom prst="rect">
            <a:avLst/>
          </a:prstGeom>
          <a:solidFill>
            <a:srgbClr val="EEECE1"/>
          </a:solid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400" i="1" kern="0" dirty="0" smtClean="0">
                <a:solidFill>
                  <a:srgbClr val="006633"/>
                </a:solidFill>
                <a:latin typeface="Calibri"/>
                <a:ea typeface="+mn-ea"/>
                <a:cs typeface="Courier New" panose="02070309020205020404" pitchFamily="49" charset="0"/>
              </a:rPr>
              <a:t>K</a:t>
            </a:r>
            <a:r>
              <a:rPr lang="en-US" sz="2400" kern="0" dirty="0" smtClean="0">
                <a:solidFill>
                  <a:prstClr val="black"/>
                </a:solidFill>
                <a:latin typeface="Calibri"/>
                <a:ea typeface="+mn-ea"/>
                <a:cs typeface="Courier New" panose="02070309020205020404" pitchFamily="49" charset="0"/>
              </a:rPr>
              <a:t> is padded with zeros to match hash block size and </a:t>
            </a:r>
            <a:r>
              <a:rPr lang="en-US" sz="2400" kern="0" dirty="0" err="1" smtClean="0">
                <a:solidFill>
                  <a:prstClr val="black"/>
                </a:solidFill>
                <a:latin typeface="Calibri"/>
                <a:ea typeface="+mn-ea"/>
                <a:cs typeface="Courier New" panose="02070309020205020404" pitchFamily="49" charset="0"/>
              </a:rPr>
              <a:t>XOR’d</a:t>
            </a:r>
            <a:r>
              <a:rPr lang="en-US" sz="2400" kern="0" dirty="0" smtClean="0">
                <a:solidFill>
                  <a:prstClr val="black"/>
                </a:solidFill>
                <a:latin typeface="Calibri"/>
                <a:ea typeface="+mn-ea"/>
                <a:cs typeface="Courier New" panose="02070309020205020404" pitchFamily="49" charset="0"/>
              </a:rPr>
              <a:t> with </a:t>
            </a:r>
            <a:r>
              <a:rPr lang="en-US" sz="2400" i="1" kern="0" dirty="0" err="1" smtClean="0">
                <a:solidFill>
                  <a:srgbClr val="006633"/>
                </a:solidFill>
                <a:latin typeface="Calibri"/>
                <a:ea typeface="+mn-ea"/>
                <a:cs typeface="Courier New" panose="02070309020205020404" pitchFamily="49" charset="0"/>
              </a:rPr>
              <a:t>ipad</a:t>
            </a:r>
            <a:endParaRPr kumimoji="0" lang="en-US" sz="2400" b="1" i="1" u="none" strike="noStrike" kern="0" cap="none" spc="0" normalizeH="0" baseline="0" noProof="0" dirty="0" smtClean="0">
              <a:ln>
                <a:noFill/>
              </a:ln>
              <a:solidFill>
                <a:srgbClr val="006633"/>
              </a:solidFill>
              <a:effectLst/>
              <a:uLnTx/>
              <a:uFillTx/>
              <a:latin typeface="Calibri"/>
              <a:ea typeface="+mn-ea"/>
              <a:cs typeface="Courier New" panose="02070309020205020404" pitchFamily="49" charset="0"/>
            </a:endParaRPr>
          </a:p>
        </p:txBody>
      </p:sp>
      <p:sp>
        <p:nvSpPr>
          <p:cNvPr id="4" name="Left Brace 3"/>
          <p:cNvSpPr/>
          <p:nvPr/>
        </p:nvSpPr>
        <p:spPr>
          <a:xfrm rot="5400000">
            <a:off x="7980259" y="860529"/>
            <a:ext cx="422481" cy="1752600"/>
          </a:xfrm>
          <a:prstGeom prst="leftBrace">
            <a:avLst>
              <a:gd name="adj1" fmla="val 53898"/>
              <a:gd name="adj2" fmla="val 50000"/>
            </a:avLst>
          </a:prstGeom>
          <a:noFill/>
          <a:ln w="571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14" name="TextBox 13"/>
          <p:cNvSpPr txBox="1"/>
          <p:nvPr/>
        </p:nvSpPr>
        <p:spPr>
          <a:xfrm>
            <a:off x="5618997" y="3425250"/>
            <a:ext cx="2277340" cy="461665"/>
          </a:xfrm>
          <a:prstGeom prst="rect">
            <a:avLst/>
          </a:prstGeom>
          <a:solidFill>
            <a:srgbClr val="EEECE1"/>
          </a:solidFill>
          <a:ln>
            <a:solidFill>
              <a:sysClr val="windowText" lastClr="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latin typeface="Calibri"/>
                <a:ea typeface="+mn-ea"/>
                <a:cs typeface="Courier New" panose="02070309020205020404" pitchFamily="49" charset="0"/>
              </a:rPr>
              <a:t>Result is hashed</a:t>
            </a:r>
            <a:endParaRPr kumimoji="0" lang="en-US" sz="2400" b="1" i="0" u="none" strike="noStrike" kern="0" cap="none" spc="0" normalizeH="0" baseline="0" noProof="0" dirty="0" smtClean="0">
              <a:ln>
                <a:noFill/>
              </a:ln>
              <a:solidFill>
                <a:prstClr val="black"/>
              </a:solidFill>
              <a:effectLst/>
              <a:uLnTx/>
              <a:uFillTx/>
              <a:latin typeface="Calibri"/>
              <a:ea typeface="+mn-ea"/>
              <a:cs typeface="Courier New" panose="02070309020205020404" pitchFamily="49" charset="0"/>
            </a:endParaRPr>
          </a:p>
        </p:txBody>
      </p:sp>
      <p:cxnSp>
        <p:nvCxnSpPr>
          <p:cNvPr id="15" name="Straight Arrow Connector 14"/>
          <p:cNvCxnSpPr/>
          <p:nvPr/>
        </p:nvCxnSpPr>
        <p:spPr>
          <a:xfrm>
            <a:off x="6781800" y="2363783"/>
            <a:ext cx="0" cy="1143003"/>
          </a:xfrm>
          <a:prstGeom prst="straightConnector1">
            <a:avLst/>
          </a:prstGeom>
          <a:noFill/>
          <a:ln w="57150" cap="flat" cmpd="sng" algn="ctr">
            <a:solidFill>
              <a:srgbClr val="0070C0"/>
            </a:solidFill>
            <a:prstDash val="solid"/>
            <a:tailEnd type="arrow"/>
          </a:ln>
          <a:effectLst/>
        </p:spPr>
      </p:cxnSp>
      <p:sp>
        <p:nvSpPr>
          <p:cNvPr id="18" name="Oval 17"/>
          <p:cNvSpPr/>
          <p:nvPr/>
        </p:nvSpPr>
        <p:spPr>
          <a:xfrm>
            <a:off x="10319385" y="584200"/>
            <a:ext cx="457200" cy="457200"/>
          </a:xfrm>
          <a:prstGeom prst="ellipse">
            <a:avLst/>
          </a:prstGeom>
          <a:solidFill>
            <a:schemeClr val="accent3"/>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a:t>
            </a:r>
          </a:p>
        </p:txBody>
      </p:sp>
      <p:sp>
        <p:nvSpPr>
          <p:cNvPr id="20" name="Oval 19"/>
          <p:cNvSpPr/>
          <p:nvPr/>
        </p:nvSpPr>
        <p:spPr>
          <a:xfrm>
            <a:off x="7744458" y="3633097"/>
            <a:ext cx="457200" cy="457200"/>
          </a:xfrm>
          <a:prstGeom prst="ellipse">
            <a:avLst/>
          </a:prstGeom>
          <a:solidFill>
            <a:schemeClr val="accent3"/>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a:t>
            </a:r>
            <a:endParaRPr lang="en-US" dirty="0"/>
          </a:p>
        </p:txBody>
      </p:sp>
      <p:sp>
        <p:nvSpPr>
          <p:cNvPr id="23" name="TextBox 22"/>
          <p:cNvSpPr txBox="1"/>
          <p:nvPr/>
        </p:nvSpPr>
        <p:spPr>
          <a:xfrm>
            <a:off x="6931026" y="4689646"/>
            <a:ext cx="3352799" cy="830997"/>
          </a:xfrm>
          <a:prstGeom prst="rect">
            <a:avLst/>
          </a:prstGeom>
          <a:solidFill>
            <a:srgbClr val="EEECE1"/>
          </a:solid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400" kern="0" dirty="0" smtClean="0">
                <a:solidFill>
                  <a:prstClr val="black"/>
                </a:solidFill>
                <a:latin typeface="Calibri"/>
                <a:cs typeface="Courier New" panose="02070309020205020404" pitchFamily="49" charset="0"/>
              </a:rPr>
              <a:t>Result is appended to XOR of </a:t>
            </a:r>
            <a:r>
              <a:rPr lang="en-US" sz="2400" i="1" kern="0" dirty="0" smtClean="0">
                <a:solidFill>
                  <a:srgbClr val="006633"/>
                </a:solidFill>
                <a:latin typeface="Calibri"/>
                <a:cs typeface="Courier New" panose="02070309020205020404" pitchFamily="49" charset="0"/>
              </a:rPr>
              <a:t>K</a:t>
            </a:r>
            <a:r>
              <a:rPr lang="en-US" sz="2400" kern="0" dirty="0" smtClean="0">
                <a:solidFill>
                  <a:prstClr val="black"/>
                </a:solidFill>
                <a:latin typeface="Calibri"/>
                <a:cs typeface="Courier New" panose="02070309020205020404" pitchFamily="49" charset="0"/>
              </a:rPr>
              <a:t> with </a:t>
            </a:r>
            <a:r>
              <a:rPr lang="en-US" sz="2400" i="1" kern="0" dirty="0" err="1" smtClean="0">
                <a:solidFill>
                  <a:srgbClr val="006633"/>
                </a:solidFill>
                <a:latin typeface="Calibri"/>
                <a:cs typeface="Courier New" panose="02070309020205020404" pitchFamily="49" charset="0"/>
              </a:rPr>
              <a:t>opad</a:t>
            </a:r>
            <a:endParaRPr lang="en-US" sz="2400" b="1" i="1" kern="0" dirty="0">
              <a:solidFill>
                <a:srgbClr val="006633"/>
              </a:solidFill>
              <a:latin typeface="Calibri"/>
              <a:cs typeface="Courier New" panose="02070309020205020404" pitchFamily="49" charset="0"/>
            </a:endParaRPr>
          </a:p>
        </p:txBody>
      </p:sp>
      <p:sp>
        <p:nvSpPr>
          <p:cNvPr id="24" name="Left Brace 23"/>
          <p:cNvSpPr/>
          <p:nvPr/>
        </p:nvSpPr>
        <p:spPr>
          <a:xfrm rot="16200000">
            <a:off x="6911872" y="1317690"/>
            <a:ext cx="422481" cy="6321425"/>
          </a:xfrm>
          <a:prstGeom prst="leftBrace">
            <a:avLst>
              <a:gd name="adj1" fmla="val 53898"/>
              <a:gd name="adj2" fmla="val 50000"/>
            </a:avLst>
          </a:prstGeom>
          <a:noFill/>
          <a:ln w="571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25" name="Oval 24"/>
          <p:cNvSpPr/>
          <p:nvPr/>
        </p:nvSpPr>
        <p:spPr>
          <a:xfrm>
            <a:off x="10204450" y="4522754"/>
            <a:ext cx="457200" cy="457200"/>
          </a:xfrm>
          <a:prstGeom prst="ellipse">
            <a:avLst/>
          </a:prstGeom>
          <a:solidFill>
            <a:schemeClr val="accent3"/>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4</a:t>
            </a:r>
            <a:endParaRPr lang="en-US" dirty="0"/>
          </a:p>
        </p:txBody>
      </p:sp>
      <p:cxnSp>
        <p:nvCxnSpPr>
          <p:cNvPr id="27" name="Straight Arrow Connector 26"/>
          <p:cNvCxnSpPr/>
          <p:nvPr/>
        </p:nvCxnSpPr>
        <p:spPr>
          <a:xfrm flipV="1">
            <a:off x="3962400" y="2363783"/>
            <a:ext cx="0" cy="1931093"/>
          </a:xfrm>
          <a:prstGeom prst="straightConnector1">
            <a:avLst/>
          </a:prstGeom>
          <a:ln w="57150">
            <a:solidFill>
              <a:srgbClr val="0070C0">
                <a:alpha val="47843"/>
              </a:srgbClr>
            </a:solidFill>
            <a:tailEnd type="none"/>
          </a:ln>
          <a:effectLst/>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7010401" y="2786266"/>
            <a:ext cx="3352799" cy="461665"/>
          </a:xfrm>
          <a:prstGeom prst="rect">
            <a:avLst/>
          </a:prstGeom>
          <a:solidFill>
            <a:srgbClr val="EEECE1"/>
          </a:solidFill>
          <a:ln>
            <a:solidFill>
              <a:sysClr val="windowText" lastClr="000000"/>
            </a:solidFill>
          </a:ln>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2400" i="1" kern="0" dirty="0">
                <a:solidFill>
                  <a:srgbClr val="006633"/>
                </a:solidFill>
                <a:latin typeface="Calibri"/>
                <a:cs typeface="Courier New" panose="02070309020205020404" pitchFamily="49" charset="0"/>
              </a:rPr>
              <a:t>M</a:t>
            </a:r>
            <a:r>
              <a:rPr lang="en-US" sz="2400" kern="0" dirty="0">
                <a:solidFill>
                  <a:prstClr val="black"/>
                </a:solidFill>
                <a:latin typeface="Calibri"/>
                <a:cs typeface="Courier New" panose="02070309020205020404" pitchFamily="49" charset="0"/>
              </a:rPr>
              <a:t> is appended to result</a:t>
            </a:r>
            <a:endParaRPr lang="en-US" sz="2400" b="1" kern="0" dirty="0">
              <a:solidFill>
                <a:prstClr val="black"/>
              </a:solidFill>
              <a:latin typeface="Calibri"/>
              <a:cs typeface="Courier New" panose="02070309020205020404" pitchFamily="49" charset="0"/>
            </a:endParaRPr>
          </a:p>
        </p:txBody>
      </p:sp>
      <p:sp>
        <p:nvSpPr>
          <p:cNvPr id="7" name="Left Brace 6"/>
          <p:cNvSpPr/>
          <p:nvPr/>
        </p:nvSpPr>
        <p:spPr>
          <a:xfrm rot="16200000">
            <a:off x="8475560" y="898625"/>
            <a:ext cx="422481" cy="3352799"/>
          </a:xfrm>
          <a:prstGeom prst="leftBrace">
            <a:avLst>
              <a:gd name="adj1" fmla="val 53898"/>
              <a:gd name="adj2" fmla="val 50000"/>
            </a:avLst>
          </a:prstGeom>
          <a:noFill/>
          <a:ln w="57150" cap="flat" cmpd="sng" algn="ctr">
            <a:solidFill>
              <a:srgbClr val="0070C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cxnSp>
        <p:nvCxnSpPr>
          <p:cNvPr id="31" name="Straight Arrow Connector 30"/>
          <p:cNvCxnSpPr/>
          <p:nvPr/>
        </p:nvCxnSpPr>
        <p:spPr>
          <a:xfrm flipV="1">
            <a:off x="10283825" y="2363783"/>
            <a:ext cx="0" cy="1903379"/>
          </a:xfrm>
          <a:prstGeom prst="straightConnector1">
            <a:avLst/>
          </a:prstGeom>
          <a:ln w="57150">
            <a:solidFill>
              <a:srgbClr val="0070C0">
                <a:alpha val="47843"/>
              </a:srgbClr>
            </a:solidFill>
            <a:tailEnd type="none"/>
          </a:ln>
          <a:effectLst/>
        </p:spPr>
        <p:style>
          <a:lnRef idx="2">
            <a:schemeClr val="accent1"/>
          </a:lnRef>
          <a:fillRef idx="0">
            <a:schemeClr val="accent1"/>
          </a:fillRef>
          <a:effectRef idx="1">
            <a:schemeClr val="accent1"/>
          </a:effectRef>
          <a:fontRef idx="minor">
            <a:schemeClr val="tx1"/>
          </a:fontRef>
        </p:style>
      </p:cxnSp>
      <p:sp>
        <p:nvSpPr>
          <p:cNvPr id="19" name="Oval 18"/>
          <p:cNvSpPr/>
          <p:nvPr/>
        </p:nvSpPr>
        <p:spPr>
          <a:xfrm>
            <a:off x="10283825" y="2619374"/>
            <a:ext cx="457200" cy="457200"/>
          </a:xfrm>
          <a:prstGeom prst="ellipse">
            <a:avLst/>
          </a:prstGeom>
          <a:solidFill>
            <a:schemeClr val="accent3"/>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2</a:t>
            </a:r>
            <a:endParaRPr lang="en-US" dirty="0"/>
          </a:p>
        </p:txBody>
      </p:sp>
      <p:sp>
        <p:nvSpPr>
          <p:cNvPr id="37" name="TextBox 36"/>
          <p:cNvSpPr txBox="1"/>
          <p:nvPr/>
        </p:nvSpPr>
        <p:spPr>
          <a:xfrm>
            <a:off x="2362200" y="5406453"/>
            <a:ext cx="2277340" cy="461665"/>
          </a:xfrm>
          <a:prstGeom prst="rect">
            <a:avLst/>
          </a:prstGeom>
          <a:solidFill>
            <a:srgbClr val="EEECE1"/>
          </a:solidFill>
          <a:ln>
            <a:solidFill>
              <a:sysClr val="windowText" lastClr="000000"/>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latin typeface="Calibri"/>
                <a:ea typeface="+mn-ea"/>
                <a:cs typeface="Courier New" panose="02070309020205020404" pitchFamily="49" charset="0"/>
              </a:rPr>
              <a:t>Result is hashed</a:t>
            </a:r>
            <a:endParaRPr kumimoji="0" lang="en-US" sz="2400" b="1" i="0" u="none" strike="noStrike" kern="0" cap="none" spc="0" normalizeH="0" baseline="0" noProof="0" dirty="0" smtClean="0">
              <a:ln>
                <a:noFill/>
              </a:ln>
              <a:solidFill>
                <a:prstClr val="black"/>
              </a:solidFill>
              <a:effectLst/>
              <a:uLnTx/>
              <a:uFillTx/>
              <a:latin typeface="Calibri"/>
              <a:ea typeface="+mn-ea"/>
              <a:cs typeface="Courier New" panose="02070309020205020404" pitchFamily="49" charset="0"/>
            </a:endParaRPr>
          </a:p>
        </p:txBody>
      </p:sp>
      <p:cxnSp>
        <p:nvCxnSpPr>
          <p:cNvPr id="38" name="Straight Arrow Connector 37"/>
          <p:cNvCxnSpPr/>
          <p:nvPr/>
        </p:nvCxnSpPr>
        <p:spPr>
          <a:xfrm>
            <a:off x="3525003" y="2363783"/>
            <a:ext cx="0" cy="3124206"/>
          </a:xfrm>
          <a:prstGeom prst="straightConnector1">
            <a:avLst/>
          </a:prstGeom>
          <a:noFill/>
          <a:ln w="57150" cap="flat" cmpd="sng" algn="ctr">
            <a:solidFill>
              <a:srgbClr val="0070C0"/>
            </a:solidFill>
            <a:prstDash val="solid"/>
            <a:tailEnd type="arrow"/>
          </a:ln>
          <a:effectLst/>
        </p:spPr>
      </p:cxnSp>
      <p:sp>
        <p:nvSpPr>
          <p:cNvPr id="39" name="Oval 38"/>
          <p:cNvSpPr/>
          <p:nvPr/>
        </p:nvSpPr>
        <p:spPr>
          <a:xfrm>
            <a:off x="4487661" y="5614300"/>
            <a:ext cx="457200" cy="457200"/>
          </a:xfrm>
          <a:prstGeom prst="ellipse">
            <a:avLst/>
          </a:prstGeom>
          <a:solidFill>
            <a:schemeClr val="accent3"/>
          </a:solid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a:t>
            </a:r>
            <a:endParaRPr lang="en-US" dirty="0"/>
          </a:p>
        </p:txBody>
      </p:sp>
    </p:spTree>
    <p:extLst>
      <p:ext uri="{BB962C8B-B14F-4D97-AF65-F5344CB8AC3E}">
        <p14:creationId xmlns:p14="http://schemas.microsoft.com/office/powerpoint/2010/main" val="1322798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7"/>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8"/>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4" grpId="0" animBg="1"/>
      <p:bldP spid="14" grpId="0" animBg="1"/>
      <p:bldP spid="18" grpId="0" animBg="1"/>
      <p:bldP spid="20" grpId="0" animBg="1"/>
      <p:bldP spid="23" grpId="0" animBg="1"/>
      <p:bldP spid="24" grpId="0" animBg="1"/>
      <p:bldP spid="25" grpId="0" animBg="1"/>
      <p:bldP spid="6" grpId="0" animBg="1"/>
      <p:bldP spid="7" grpId="0" animBg="1"/>
      <p:bldP spid="19" grpId="0" animBg="1"/>
      <p:bldP spid="37" grpId="0" animBg="1"/>
      <p:bldP spid="39"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an HMAC</a:t>
            </a:r>
            <a:endParaRPr lang="en-US" dirty="0"/>
          </a:p>
        </p:txBody>
      </p:sp>
      <p:sp>
        <p:nvSpPr>
          <p:cNvPr id="3" name="Content Placeholder 2"/>
          <p:cNvSpPr>
            <a:spLocks noGrp="1"/>
          </p:cNvSpPr>
          <p:nvPr>
            <p:ph idx="1"/>
          </p:nvPr>
        </p:nvSpPr>
        <p:spPr/>
        <p:txBody>
          <a:bodyPr/>
          <a:lstStyle/>
          <a:p>
            <a:r>
              <a:rPr lang="en-US" dirty="0" smtClean="0"/>
              <a:t>Exactly as a keyed hash would be applied</a:t>
            </a:r>
          </a:p>
          <a:p>
            <a:pPr lvl="2"/>
            <a:endParaRPr lang="en-US" dirty="0"/>
          </a:p>
          <a:p>
            <a:r>
              <a:rPr lang="en-US" dirty="0" smtClean="0"/>
              <a:t>Alice and Bob share a secret key </a:t>
            </a:r>
            <a:r>
              <a:rPr lang="en-US" i="1" dirty="0" smtClean="0">
                <a:solidFill>
                  <a:srgbClr val="006633"/>
                </a:solidFill>
              </a:rPr>
              <a:t>K</a:t>
            </a:r>
          </a:p>
          <a:p>
            <a:pPr lvl="2"/>
            <a:endParaRPr lang="en-US" dirty="0" smtClean="0"/>
          </a:p>
          <a:p>
            <a:r>
              <a:rPr lang="en-US" dirty="0" smtClean="0"/>
              <a:t>Alice computes the HMAC of message </a:t>
            </a:r>
            <a:r>
              <a:rPr lang="en-US" i="1" dirty="0" smtClean="0">
                <a:solidFill>
                  <a:srgbClr val="006633"/>
                </a:solidFill>
              </a:rPr>
              <a:t>M</a:t>
            </a:r>
            <a:r>
              <a:rPr lang="en-US" dirty="0" smtClean="0"/>
              <a:t> using key </a:t>
            </a:r>
            <a:r>
              <a:rPr lang="en-US" i="1" dirty="0" smtClean="0">
                <a:solidFill>
                  <a:srgbClr val="006633"/>
                </a:solidFill>
              </a:rPr>
              <a:t>K</a:t>
            </a:r>
          </a:p>
          <a:p>
            <a:pPr lvl="1"/>
            <a:r>
              <a:rPr lang="en-US" dirty="0" smtClean="0"/>
              <a:t>Sends </a:t>
            </a:r>
            <a:r>
              <a:rPr lang="en-US" i="1" dirty="0" smtClean="0">
                <a:solidFill>
                  <a:srgbClr val="006633"/>
                </a:solidFill>
              </a:rPr>
              <a:t>M</a:t>
            </a:r>
            <a:r>
              <a:rPr lang="en-US" dirty="0" smtClean="0"/>
              <a:t> and the HMAC to Bob</a:t>
            </a:r>
            <a:endParaRPr lang="en-US" dirty="0"/>
          </a:p>
          <a:p>
            <a:r>
              <a:rPr lang="en-US" dirty="0" smtClean="0"/>
              <a:t>Bob computer the HMAC of the received message</a:t>
            </a:r>
          </a:p>
          <a:p>
            <a:pPr lvl="1"/>
            <a:r>
              <a:rPr lang="en-US" dirty="0" smtClean="0"/>
              <a:t>Checks that it matches the HMAC sent by Alice</a:t>
            </a:r>
          </a:p>
          <a:p>
            <a:pPr lvl="1"/>
            <a:r>
              <a:rPr lang="en-US" dirty="0" smtClean="0"/>
              <a:t>If it matches, all is well!</a:t>
            </a:r>
            <a:endParaRPr lang="en-US" dirty="0"/>
          </a:p>
        </p:txBody>
      </p:sp>
    </p:spTree>
    <p:extLst>
      <p:ext uri="{BB962C8B-B14F-4D97-AF65-F5344CB8AC3E}">
        <p14:creationId xmlns:p14="http://schemas.microsoft.com/office/powerpoint/2010/main" val="2276807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Public Key Infrastructure</a:t>
            </a:r>
            <a:endParaRPr lang="en-US" dirty="0"/>
          </a:p>
        </p:txBody>
      </p:sp>
    </p:spTree>
    <p:extLst>
      <p:ext uri="{BB962C8B-B14F-4D97-AF65-F5344CB8AC3E}">
        <p14:creationId xmlns:p14="http://schemas.microsoft.com/office/powerpoint/2010/main" val="30616977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Public Key Infrastructure?</a:t>
            </a:r>
            <a:endParaRPr lang="en-US" dirty="0"/>
          </a:p>
        </p:txBody>
      </p:sp>
      <p:sp>
        <p:nvSpPr>
          <p:cNvPr id="3" name="Content Placeholder 2"/>
          <p:cNvSpPr>
            <a:spLocks noGrp="1"/>
          </p:cNvSpPr>
          <p:nvPr>
            <p:ph idx="1"/>
          </p:nvPr>
        </p:nvSpPr>
        <p:spPr/>
        <p:txBody>
          <a:bodyPr/>
          <a:lstStyle/>
          <a:p>
            <a:r>
              <a:rPr lang="en-US" dirty="0" smtClean="0"/>
              <a:t>“The set of hardware, software, people, policies, and procedures needed to create, manage, store, distribute, and revoke digital certificates based on asymmetric cryptography.”</a:t>
            </a:r>
          </a:p>
          <a:p>
            <a:endParaRPr lang="en-US" dirty="0"/>
          </a:p>
          <a:p>
            <a:r>
              <a:rPr lang="en-US" dirty="0" smtClean="0"/>
              <a:t>End goal is a secure, convenient way to acquire public keys</a:t>
            </a:r>
          </a:p>
          <a:p>
            <a:pPr lvl="1"/>
            <a:r>
              <a:rPr lang="en-US" dirty="0" smtClean="0"/>
              <a:t>Keys are “bound” to identities via certificates </a:t>
            </a:r>
          </a:p>
          <a:p>
            <a:endParaRPr lang="en-US" dirty="0" smtClean="0"/>
          </a:p>
          <a:p>
            <a:r>
              <a:rPr lang="en-US" dirty="0" smtClean="0"/>
              <a:t>Helps to alleviate the problems caused by man in the middle attacks</a:t>
            </a:r>
            <a:endParaRPr lang="en-US" dirty="0"/>
          </a:p>
        </p:txBody>
      </p:sp>
    </p:spTree>
    <p:extLst>
      <p:ext uri="{BB962C8B-B14F-4D97-AF65-F5344CB8AC3E}">
        <p14:creationId xmlns:p14="http://schemas.microsoft.com/office/powerpoint/2010/main" val="3459925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X.509 Certificates</a:t>
            </a:r>
            <a:endParaRPr lang="en-US" dirty="0"/>
          </a:p>
        </p:txBody>
      </p:sp>
      <p:sp>
        <p:nvSpPr>
          <p:cNvPr id="3" name="Content Placeholder 2"/>
          <p:cNvSpPr>
            <a:spLocks noGrp="1"/>
          </p:cNvSpPr>
          <p:nvPr>
            <p:ph idx="1"/>
          </p:nvPr>
        </p:nvSpPr>
        <p:spPr/>
        <p:txBody>
          <a:bodyPr/>
          <a:lstStyle/>
          <a:p>
            <a:r>
              <a:rPr lang="en-US" dirty="0" smtClean="0"/>
              <a:t>X.509 is simply the standard that defines the format </a:t>
            </a:r>
            <a:br>
              <a:rPr lang="en-US" dirty="0" smtClean="0"/>
            </a:br>
            <a:r>
              <a:rPr lang="en-US" dirty="0" smtClean="0"/>
              <a:t>that most public key certificates take</a:t>
            </a:r>
          </a:p>
          <a:p>
            <a:pPr lvl="2"/>
            <a:endParaRPr lang="en-US" dirty="0"/>
          </a:p>
          <a:p>
            <a:r>
              <a:rPr lang="en-US" dirty="0" smtClean="0"/>
              <a:t>Certificates attest to the link between a key and an entity</a:t>
            </a:r>
          </a:p>
          <a:p>
            <a:pPr lvl="1"/>
            <a:r>
              <a:rPr lang="en-US" dirty="0" smtClean="0"/>
              <a:t>Also contain information about when the certificate is valid, </a:t>
            </a:r>
            <a:br>
              <a:rPr lang="en-US" dirty="0" smtClean="0"/>
            </a:br>
            <a:r>
              <a:rPr lang="en-US" dirty="0" smtClean="0"/>
              <a:t>exactly who issued the certificate, and if it has been revoked</a:t>
            </a:r>
          </a:p>
          <a:p>
            <a:pPr lvl="2"/>
            <a:endParaRPr lang="en-US" dirty="0" smtClean="0"/>
          </a:p>
          <a:p>
            <a:r>
              <a:rPr lang="en-US" dirty="0" smtClean="0"/>
              <a:t>Issued by Certificate Authorities (CAs)</a:t>
            </a:r>
          </a:p>
          <a:p>
            <a:pPr lvl="1"/>
            <a:r>
              <a:rPr lang="en-US" dirty="0" smtClean="0"/>
              <a:t>There are root CAs and intermediate CAs</a:t>
            </a:r>
          </a:p>
          <a:p>
            <a:pPr lvl="1"/>
            <a:r>
              <a:rPr lang="en-US" dirty="0" smtClean="0"/>
              <a:t>An operating system/browser trusts a list of CAs by default</a:t>
            </a:r>
          </a:p>
          <a:p>
            <a:endParaRPr lang="en-US" dirty="0" smtClean="0"/>
          </a:p>
          <a:p>
            <a:endParaRPr lang="en-US" dirty="0"/>
          </a:p>
        </p:txBody>
      </p:sp>
    </p:spTree>
    <p:extLst>
      <p:ext uri="{BB962C8B-B14F-4D97-AF65-F5344CB8AC3E}">
        <p14:creationId xmlns:p14="http://schemas.microsoft.com/office/powerpoint/2010/main" val="69765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Certificate Contents</a:t>
            </a:r>
            <a:endParaRPr lang="en-US" dirty="0"/>
          </a:p>
        </p:txBody>
      </p:sp>
      <p:sp>
        <p:nvSpPr>
          <p:cNvPr id="3" name="Content Placeholder 2"/>
          <p:cNvSpPr>
            <a:spLocks noGrp="1"/>
          </p:cNvSpPr>
          <p:nvPr>
            <p:ph idx="1"/>
          </p:nvPr>
        </p:nvSpPr>
        <p:spPr/>
        <p:txBody>
          <a:bodyPr/>
          <a:lstStyle/>
          <a:p>
            <a:r>
              <a:rPr lang="en-US" dirty="0" smtClean="0"/>
              <a:t>The entity the certificate was issued to</a:t>
            </a:r>
          </a:p>
          <a:p>
            <a:r>
              <a:rPr lang="en-US" dirty="0" smtClean="0"/>
              <a:t>Their public key</a:t>
            </a:r>
          </a:p>
          <a:p>
            <a:r>
              <a:rPr lang="en-US" dirty="0" smtClean="0"/>
              <a:t>Whether they are a CA or not</a:t>
            </a:r>
          </a:p>
          <a:p>
            <a:pPr lvl="1"/>
            <a:r>
              <a:rPr lang="en-US" dirty="0" smtClean="0"/>
              <a:t>This is how intermediate CAs are designated</a:t>
            </a:r>
          </a:p>
          <a:p>
            <a:r>
              <a:rPr lang="en-US" dirty="0" smtClean="0"/>
              <a:t>Serial number of certificate</a:t>
            </a:r>
          </a:p>
          <a:p>
            <a:r>
              <a:rPr lang="en-US" dirty="0" smtClean="0"/>
              <a:t>Validity window (when it became valid, when it expires)</a:t>
            </a:r>
          </a:p>
          <a:p>
            <a:r>
              <a:rPr lang="en-US" dirty="0" smtClean="0"/>
              <a:t>The entity that issued the certificate</a:t>
            </a:r>
          </a:p>
          <a:p>
            <a:r>
              <a:rPr lang="en-US" dirty="0" smtClean="0"/>
              <a:t>How a revoked certificate is designated</a:t>
            </a:r>
          </a:p>
          <a:p>
            <a:pPr lvl="1"/>
            <a:r>
              <a:rPr lang="en-US" dirty="0" smtClean="0"/>
              <a:t>This part is kind of broken</a:t>
            </a:r>
          </a:p>
        </p:txBody>
      </p:sp>
    </p:spTree>
    <p:extLst>
      <p:ext uri="{BB962C8B-B14F-4D97-AF65-F5344CB8AC3E}">
        <p14:creationId xmlns:p14="http://schemas.microsoft.com/office/powerpoint/2010/main" val="24450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Alleviating Man in the Middle Attacks</a:t>
            </a:r>
            <a:endParaRPr lang="en-US" dirty="0"/>
          </a:p>
        </p:txBody>
      </p:sp>
      <p:sp>
        <p:nvSpPr>
          <p:cNvPr id="3" name="Content Placeholder 2"/>
          <p:cNvSpPr>
            <a:spLocks noGrp="1"/>
          </p:cNvSpPr>
          <p:nvPr>
            <p:ph idx="1"/>
          </p:nvPr>
        </p:nvSpPr>
        <p:spPr>
          <a:xfrm>
            <a:off x="381000" y="1295401"/>
            <a:ext cx="11658600" cy="4830763"/>
          </a:xfrm>
        </p:spPr>
        <p:txBody>
          <a:bodyPr/>
          <a:lstStyle/>
          <a:p>
            <a:r>
              <a:rPr lang="en-US" dirty="0" smtClean="0"/>
              <a:t>By combining these different concepts, security can be </a:t>
            </a:r>
            <a:br>
              <a:rPr lang="en-US" dirty="0" smtClean="0"/>
            </a:br>
            <a:r>
              <a:rPr lang="en-US" dirty="0" smtClean="0"/>
              <a:t>increased to a point where MITM attacks aren’t feasible</a:t>
            </a:r>
          </a:p>
          <a:p>
            <a:pPr lvl="1"/>
            <a:r>
              <a:rPr lang="en-US" dirty="0" smtClean="0"/>
              <a:t>Unless a Certificate Authority is compromised, in which case </a:t>
            </a:r>
            <a:r>
              <a:rPr lang="en-US" altLang="ja-JP" dirty="0"/>
              <a:t>¯\_(</a:t>
            </a:r>
            <a:r>
              <a:rPr lang="ja-JP" altLang="en-US" dirty="0"/>
              <a:t>ツ</a:t>
            </a:r>
            <a:r>
              <a:rPr lang="en-US" altLang="ja-JP" dirty="0" smtClean="0"/>
              <a:t>)_/¯</a:t>
            </a:r>
          </a:p>
          <a:p>
            <a:pPr lvl="2"/>
            <a:endParaRPr lang="en-US" dirty="0" smtClean="0"/>
          </a:p>
          <a:p>
            <a:r>
              <a:rPr lang="en-US" dirty="0" smtClean="0"/>
              <a:t>Use PKI to ensure public key belongs to person who claims it</a:t>
            </a:r>
          </a:p>
          <a:p>
            <a:pPr lvl="1"/>
            <a:r>
              <a:rPr lang="en-US" dirty="0" smtClean="0"/>
              <a:t>Ensure authenticity, help with confidentiality</a:t>
            </a:r>
          </a:p>
          <a:p>
            <a:r>
              <a:rPr lang="en-US" dirty="0" smtClean="0"/>
              <a:t>Use HMAC (or MAC) to verify message is unaltered</a:t>
            </a:r>
          </a:p>
          <a:p>
            <a:pPr lvl="1"/>
            <a:r>
              <a:rPr lang="en-US" dirty="0" smtClean="0"/>
              <a:t>Ensure integrity</a:t>
            </a:r>
          </a:p>
          <a:p>
            <a:endParaRPr lang="en-US" dirty="0"/>
          </a:p>
        </p:txBody>
      </p:sp>
    </p:spTree>
    <p:extLst>
      <p:ext uri="{BB962C8B-B14F-4D97-AF65-F5344CB8AC3E}">
        <p14:creationId xmlns:p14="http://schemas.microsoft.com/office/powerpoint/2010/main" val="931797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Announcements</a:t>
            </a:r>
            <a:endParaRPr lang="en-US" dirty="0"/>
          </a:p>
        </p:txBody>
      </p:sp>
      <p:sp>
        <p:nvSpPr>
          <p:cNvPr id="4" name="Content Placeholder 3"/>
          <p:cNvSpPr>
            <a:spLocks noGrp="1"/>
          </p:cNvSpPr>
          <p:nvPr>
            <p:ph idx="1"/>
          </p:nvPr>
        </p:nvSpPr>
        <p:spPr/>
        <p:txBody>
          <a:bodyPr/>
          <a:lstStyle/>
          <a:p>
            <a:r>
              <a:rPr lang="en-US" dirty="0" smtClean="0"/>
              <a:t>Paper 2&amp;3 are due next Wednesday</a:t>
            </a:r>
          </a:p>
          <a:p>
            <a:endParaRPr lang="en-US" dirty="0" smtClean="0"/>
          </a:p>
          <a:p>
            <a:r>
              <a:rPr lang="en-US" dirty="0" smtClean="0"/>
              <a:t>Lab 3 is projected to come out next Wednesday</a:t>
            </a:r>
          </a:p>
          <a:p>
            <a:pPr lvl="1"/>
            <a:r>
              <a:rPr lang="en-US" dirty="0" smtClean="0"/>
              <a:t>(Earlier than it says on the website schedule)</a:t>
            </a:r>
          </a:p>
          <a:p>
            <a:pPr lvl="1"/>
            <a:r>
              <a:rPr lang="en-US" dirty="0" smtClean="0"/>
              <a:t>Topic will be cryptanalysis, and no VM will be involved</a:t>
            </a:r>
            <a:endParaRPr lang="en-US" dirty="0"/>
          </a:p>
          <a:p>
            <a:endParaRPr lang="en-US" dirty="0" smtClean="0"/>
          </a:p>
          <a:p>
            <a:r>
              <a:rPr lang="en-US" dirty="0" smtClean="0"/>
              <a:t>Exam grades will go up on Blackboard tonight</a:t>
            </a:r>
          </a:p>
          <a:p>
            <a:r>
              <a:rPr lang="en-US" dirty="0" smtClean="0"/>
              <a:t>Lab 1 has also been graded, and grades will go up tonight</a:t>
            </a:r>
            <a:endParaRPr lang="en-US" dirty="0"/>
          </a:p>
        </p:txBody>
      </p:sp>
    </p:spTree>
    <p:extLst>
      <p:ext uri="{BB962C8B-B14F-4D97-AF65-F5344CB8AC3E}">
        <p14:creationId xmlns:p14="http://schemas.microsoft.com/office/powerpoint/2010/main" val="3989938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Any Questions from Last Time?</a:t>
            </a:r>
            <a:endParaRPr lang="en-US" dirty="0"/>
          </a:p>
        </p:txBody>
      </p:sp>
    </p:spTree>
    <p:extLst>
      <p:ext uri="{BB962C8B-B14F-4D97-AF65-F5344CB8AC3E}">
        <p14:creationId xmlns:p14="http://schemas.microsoft.com/office/powerpoint/2010/main" val="320601869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Image Sources</a:t>
            </a:r>
            <a:endParaRPr lang="en-US" dirty="0"/>
          </a:p>
        </p:txBody>
      </p:sp>
      <p:sp>
        <p:nvSpPr>
          <p:cNvPr id="3" name="Content Placeholder 2"/>
          <p:cNvSpPr>
            <a:spLocks noGrp="1"/>
          </p:cNvSpPr>
          <p:nvPr>
            <p:ph idx="1"/>
          </p:nvPr>
        </p:nvSpPr>
        <p:spPr/>
        <p:txBody>
          <a:bodyPr/>
          <a:lstStyle/>
          <a:p>
            <a:r>
              <a:rPr lang="en-US" sz="2400" dirty="0" smtClean="0"/>
              <a:t>Penrose triangle (adapted from):</a:t>
            </a:r>
          </a:p>
          <a:p>
            <a:pPr lvl="1"/>
            <a:r>
              <a:rPr lang="en-US" sz="2000" dirty="0"/>
              <a:t>https://pixabay.com/en/optical-illusion-illusion-triangle-154081</a:t>
            </a:r>
            <a:r>
              <a:rPr lang="en-US" sz="2000" dirty="0" smtClean="0"/>
              <a:t>/</a:t>
            </a:r>
          </a:p>
          <a:p>
            <a:endParaRPr lang="en-US" sz="2400" dirty="0"/>
          </a:p>
          <a:p>
            <a:endParaRPr lang="en-US" sz="2400" dirty="0"/>
          </a:p>
        </p:txBody>
      </p:sp>
    </p:spTree>
    <p:extLst>
      <p:ext uri="{BB962C8B-B14F-4D97-AF65-F5344CB8AC3E}">
        <p14:creationId xmlns:p14="http://schemas.microsoft.com/office/powerpoint/2010/main" val="2141431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Topics</a:t>
            </a:r>
          </a:p>
        </p:txBody>
      </p:sp>
      <p:sp>
        <p:nvSpPr>
          <p:cNvPr id="3" name="Content Placeholder 2"/>
          <p:cNvSpPr>
            <a:spLocks noGrp="1"/>
          </p:cNvSpPr>
          <p:nvPr>
            <p:ph idx="1"/>
          </p:nvPr>
        </p:nvSpPr>
        <p:spPr/>
        <p:txBody>
          <a:bodyPr/>
          <a:lstStyle/>
          <a:p>
            <a:r>
              <a:rPr lang="en-US" dirty="0" smtClean="0"/>
              <a:t>Man in the Middle Attacks</a:t>
            </a:r>
          </a:p>
          <a:p>
            <a:pPr lvl="2"/>
            <a:endParaRPr lang="en-US" dirty="0" smtClean="0"/>
          </a:p>
          <a:p>
            <a:r>
              <a:rPr lang="en-US" dirty="0" smtClean="0"/>
              <a:t>MAC</a:t>
            </a:r>
          </a:p>
          <a:p>
            <a:r>
              <a:rPr lang="en-US" dirty="0" smtClean="0"/>
              <a:t>Hashing</a:t>
            </a:r>
          </a:p>
          <a:p>
            <a:r>
              <a:rPr lang="en-US" dirty="0" smtClean="0"/>
              <a:t>HMAC</a:t>
            </a:r>
          </a:p>
          <a:p>
            <a:pPr lvl="2"/>
            <a:endParaRPr lang="en-US" dirty="0"/>
          </a:p>
          <a:p>
            <a:r>
              <a:rPr lang="en-US" dirty="0" smtClean="0"/>
              <a:t>Public Key Infrastructure</a:t>
            </a:r>
          </a:p>
          <a:p>
            <a:r>
              <a:rPr lang="en-US" dirty="0" smtClean="0"/>
              <a:t>Certificates</a:t>
            </a:r>
          </a:p>
          <a:p>
            <a:r>
              <a:rPr lang="en-US" dirty="0"/>
              <a:t>Digital signatures</a:t>
            </a:r>
          </a:p>
          <a:p>
            <a:endParaRPr lang="en-US" dirty="0"/>
          </a:p>
        </p:txBody>
      </p:sp>
    </p:spTree>
    <p:extLst>
      <p:ext uri="{BB962C8B-B14F-4D97-AF65-F5344CB8AC3E}">
        <p14:creationId xmlns:p14="http://schemas.microsoft.com/office/powerpoint/2010/main" val="6598004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 in the Middle Attack (MITM)</a:t>
            </a:r>
            <a:endParaRPr lang="en-US" dirty="0"/>
          </a:p>
        </p:txBody>
      </p:sp>
      <p:sp>
        <p:nvSpPr>
          <p:cNvPr id="3" name="Content Placeholder 2"/>
          <p:cNvSpPr>
            <a:spLocks noGrp="1"/>
          </p:cNvSpPr>
          <p:nvPr>
            <p:ph idx="1"/>
          </p:nvPr>
        </p:nvSpPr>
        <p:spPr/>
        <p:txBody>
          <a:bodyPr/>
          <a:lstStyle/>
          <a:p>
            <a:r>
              <a:rPr lang="en-US" dirty="0" smtClean="0"/>
              <a:t>Attacker secretly intercepts 	communication between parties</a:t>
            </a:r>
          </a:p>
          <a:p>
            <a:pPr lvl="1"/>
            <a:r>
              <a:rPr lang="en-US" dirty="0" smtClean="0"/>
              <a:t>Communication is entirely relayed through the “middle man”</a:t>
            </a:r>
          </a:p>
          <a:p>
            <a:endParaRPr lang="en-US" dirty="0"/>
          </a:p>
          <a:p>
            <a:r>
              <a:rPr lang="en-US" dirty="0" smtClean="0"/>
              <a:t>Attacker can alert course of “conversation” in various ways</a:t>
            </a:r>
          </a:p>
          <a:p>
            <a:pPr lvl="1"/>
            <a:r>
              <a:rPr lang="en-US" dirty="0" smtClean="0"/>
              <a:t>Not passing on one or more messages</a:t>
            </a:r>
          </a:p>
          <a:p>
            <a:pPr lvl="1"/>
            <a:r>
              <a:rPr lang="en-US" dirty="0" smtClean="0"/>
              <a:t>Injected new messages</a:t>
            </a:r>
          </a:p>
          <a:p>
            <a:pPr lvl="1"/>
            <a:r>
              <a:rPr lang="en-US" dirty="0" smtClean="0"/>
              <a:t>Altering intercepted messages</a:t>
            </a:r>
          </a:p>
        </p:txBody>
      </p:sp>
    </p:spTree>
    <p:extLst>
      <p:ext uri="{BB962C8B-B14F-4D97-AF65-F5344CB8AC3E}">
        <p14:creationId xmlns:p14="http://schemas.microsoft.com/office/powerpoint/2010/main" val="2351148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MITM and </a:t>
            </a:r>
            <a:r>
              <a:rPr lang="en-US" dirty="0" err="1" smtClean="0"/>
              <a:t>Diffie</a:t>
            </a:r>
            <a:r>
              <a:rPr lang="en-US" dirty="0" smtClean="0"/>
              <a:t>-Hellman/RSA</a:t>
            </a:r>
            <a:endParaRPr lang="en-US" dirty="0"/>
          </a:p>
        </p:txBody>
      </p:sp>
      <p:sp>
        <p:nvSpPr>
          <p:cNvPr id="3" name="Content Placeholder 2"/>
          <p:cNvSpPr>
            <a:spLocks noGrp="1"/>
          </p:cNvSpPr>
          <p:nvPr>
            <p:ph idx="1"/>
          </p:nvPr>
        </p:nvSpPr>
        <p:spPr/>
        <p:txBody>
          <a:bodyPr/>
          <a:lstStyle/>
          <a:p>
            <a:r>
              <a:rPr lang="en-US" dirty="0" err="1" smtClean="0"/>
              <a:t>Diffie</a:t>
            </a:r>
            <a:r>
              <a:rPr lang="en-US" dirty="0" smtClean="0"/>
              <a:t>-Hellman, attacker sits in the middle and negotiates a key with each side of the communication</a:t>
            </a:r>
          </a:p>
          <a:p>
            <a:pPr lvl="1"/>
            <a:r>
              <a:rPr lang="en-US" dirty="0" smtClean="0"/>
              <a:t>To Alice, Eve pretends to be Bob; to Bob, Eve pretends to be Alice</a:t>
            </a:r>
          </a:p>
          <a:p>
            <a:pPr lvl="1"/>
            <a:r>
              <a:rPr lang="en-US" dirty="0" smtClean="0"/>
              <a:t>As Alice and Bob communicate, Eve intercepts the messages, decrypts it, and re-encrypts it with her key</a:t>
            </a:r>
          </a:p>
          <a:p>
            <a:pPr lvl="1"/>
            <a:endParaRPr lang="en-US" dirty="0"/>
          </a:p>
          <a:p>
            <a:r>
              <a:rPr lang="en-US" dirty="0" smtClean="0"/>
              <a:t>RSA, attacker performs a similar action, but using her asymmetric public and private keys to re-encrypt</a:t>
            </a:r>
          </a:p>
          <a:p>
            <a:pPr lvl="2"/>
            <a:endParaRPr lang="en-US" dirty="0"/>
          </a:p>
          <a:p>
            <a:r>
              <a:rPr lang="en-US" dirty="0" smtClean="0"/>
              <a:t>In either case, Alice and Bob will not notice a difference</a:t>
            </a:r>
          </a:p>
          <a:p>
            <a:endParaRPr lang="en-US" dirty="0" smtClean="0"/>
          </a:p>
          <a:p>
            <a:pPr lvl="1"/>
            <a:endParaRPr lang="en-US" dirty="0"/>
          </a:p>
        </p:txBody>
      </p:sp>
    </p:spTree>
    <p:extLst>
      <p:ext uri="{BB962C8B-B14F-4D97-AF65-F5344CB8AC3E}">
        <p14:creationId xmlns:p14="http://schemas.microsoft.com/office/powerpoint/2010/main" val="4240019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Violating the CIA Triad</a:t>
            </a:r>
            <a:endParaRPr lang="en-US" dirty="0"/>
          </a:p>
        </p:txBody>
      </p:sp>
      <p:sp>
        <p:nvSpPr>
          <p:cNvPr id="3" name="Content Placeholder 2"/>
          <p:cNvSpPr>
            <a:spLocks noGrp="1"/>
          </p:cNvSpPr>
          <p:nvPr>
            <p:ph idx="1"/>
          </p:nvPr>
        </p:nvSpPr>
        <p:spPr/>
        <p:txBody>
          <a:bodyPr/>
          <a:lstStyle/>
          <a:p>
            <a:r>
              <a:rPr lang="en-US" dirty="0" smtClean="0"/>
              <a:t>Confidentiality</a:t>
            </a:r>
          </a:p>
          <a:p>
            <a:pPr lvl="1"/>
            <a:r>
              <a:rPr lang="en-US" dirty="0" smtClean="0"/>
              <a:t>Users have no control over who sees information</a:t>
            </a:r>
          </a:p>
          <a:p>
            <a:pPr lvl="1"/>
            <a:r>
              <a:rPr lang="en-US" dirty="0" smtClean="0"/>
              <a:t>Data is available to unauthorized persons</a:t>
            </a:r>
          </a:p>
          <a:p>
            <a:r>
              <a:rPr lang="en-US" dirty="0" smtClean="0"/>
              <a:t>Integrity</a:t>
            </a:r>
          </a:p>
          <a:p>
            <a:pPr lvl="1"/>
            <a:r>
              <a:rPr lang="en-US" dirty="0" smtClean="0"/>
              <a:t>Attacker can alter the contents of the data</a:t>
            </a:r>
          </a:p>
          <a:p>
            <a:r>
              <a:rPr lang="en-US" dirty="0" smtClean="0"/>
              <a:t>Availability</a:t>
            </a:r>
          </a:p>
          <a:p>
            <a:pPr lvl="1"/>
            <a:r>
              <a:rPr lang="en-US" dirty="0" smtClean="0"/>
              <a:t>Communication going through is dependent</a:t>
            </a:r>
            <a:br>
              <a:rPr lang="en-US" dirty="0" smtClean="0"/>
            </a:br>
            <a:r>
              <a:rPr lang="en-US" dirty="0" smtClean="0"/>
              <a:t>on the attacker forwarding it through</a:t>
            </a:r>
          </a:p>
          <a:p>
            <a:pPr lvl="1"/>
            <a:r>
              <a:rPr lang="en-US" dirty="0" smtClean="0"/>
              <a:t>Even without modifying the information, </a:t>
            </a:r>
            <a:br>
              <a:rPr lang="en-US" dirty="0" smtClean="0"/>
            </a:br>
            <a:r>
              <a:rPr lang="en-US" dirty="0" smtClean="0"/>
              <a:t>can restrict means of communication</a:t>
            </a:r>
            <a:endParaRPr lang="en-US" dirty="0"/>
          </a:p>
        </p:txBody>
      </p:sp>
      <p:grpSp>
        <p:nvGrpSpPr>
          <p:cNvPr id="14" name="Group 13"/>
          <p:cNvGrpSpPr/>
          <p:nvPr/>
        </p:nvGrpSpPr>
        <p:grpSpPr>
          <a:xfrm>
            <a:off x="7467600" y="1792231"/>
            <a:ext cx="4401444" cy="4257984"/>
            <a:chOff x="7467600" y="1792231"/>
            <a:chExt cx="4401444" cy="4257984"/>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67600" y="2060187"/>
              <a:ext cx="4401444" cy="3810000"/>
            </a:xfrm>
            <a:prstGeom prst="rect">
              <a:avLst/>
            </a:prstGeom>
          </p:spPr>
        </p:pic>
        <p:sp>
          <p:nvSpPr>
            <p:cNvPr id="5" name="TextBox 4"/>
            <p:cNvSpPr txBox="1"/>
            <p:nvPr/>
          </p:nvSpPr>
          <p:spPr>
            <a:xfrm>
              <a:off x="7696200" y="5475455"/>
              <a:ext cx="4172844" cy="400110"/>
            </a:xfrm>
            <a:prstGeom prst="rect">
              <a:avLst/>
            </a:prstGeom>
            <a:noFill/>
          </p:spPr>
          <p:txBody>
            <a:bodyPr wrap="square" rtlCol="0">
              <a:spAutoFit/>
            </a:bodyPr>
            <a:lstStyle/>
            <a:p>
              <a:pPr algn="ctr"/>
              <a:r>
                <a:rPr lang="en-US" sz="2000" dirty="0" smtClean="0"/>
                <a:t>Confidentiality</a:t>
              </a:r>
              <a:endParaRPr lang="en-US" sz="2000" dirty="0"/>
            </a:p>
          </p:txBody>
        </p:sp>
        <p:sp>
          <p:nvSpPr>
            <p:cNvPr id="6" name="TextBox 5"/>
            <p:cNvSpPr txBox="1"/>
            <p:nvPr/>
          </p:nvSpPr>
          <p:spPr>
            <a:xfrm rot="3552292">
              <a:off x="8602412" y="3678598"/>
              <a:ext cx="4172844" cy="400110"/>
            </a:xfrm>
            <a:prstGeom prst="rect">
              <a:avLst/>
            </a:prstGeom>
            <a:noFill/>
          </p:spPr>
          <p:txBody>
            <a:bodyPr wrap="square" rtlCol="0">
              <a:spAutoFit/>
            </a:bodyPr>
            <a:lstStyle/>
            <a:p>
              <a:pPr algn="ctr"/>
              <a:r>
                <a:rPr lang="en-US" sz="2000" dirty="0">
                  <a:solidFill>
                    <a:schemeClr val="accent3"/>
                  </a:solidFill>
                </a:rPr>
                <a:t>Availability</a:t>
              </a:r>
            </a:p>
          </p:txBody>
        </p:sp>
        <p:sp>
          <p:nvSpPr>
            <p:cNvPr id="7" name="TextBox 6"/>
            <p:cNvSpPr txBox="1"/>
            <p:nvPr/>
          </p:nvSpPr>
          <p:spPr>
            <a:xfrm rot="18002088">
              <a:off x="6446279" y="3763738"/>
              <a:ext cx="4172844" cy="400110"/>
            </a:xfrm>
            <a:prstGeom prst="rect">
              <a:avLst/>
            </a:prstGeom>
            <a:noFill/>
          </p:spPr>
          <p:txBody>
            <a:bodyPr wrap="square" rtlCol="0">
              <a:spAutoFit/>
            </a:bodyPr>
            <a:lstStyle/>
            <a:p>
              <a:pPr algn="ctr"/>
              <a:r>
                <a:rPr lang="en-US" sz="2000" dirty="0" smtClean="0">
                  <a:solidFill>
                    <a:schemeClr val="accent3"/>
                  </a:solidFill>
                </a:rPr>
                <a:t>Integrity</a:t>
              </a:r>
              <a:endParaRPr lang="en-US" sz="2000" dirty="0">
                <a:solidFill>
                  <a:schemeClr val="accent3"/>
                </a:solidFill>
              </a:endParaRPr>
            </a:p>
          </p:txBody>
        </p:sp>
      </p:grpSp>
      <p:cxnSp>
        <p:nvCxnSpPr>
          <p:cNvPr id="9" name="Straight Connector 8"/>
          <p:cNvCxnSpPr/>
          <p:nvPr/>
        </p:nvCxnSpPr>
        <p:spPr bwMode="auto">
          <a:xfrm>
            <a:off x="762000" y="1579880"/>
            <a:ext cx="2514600" cy="0"/>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10" name="Straight Connector 9"/>
          <p:cNvCxnSpPr/>
          <p:nvPr/>
        </p:nvCxnSpPr>
        <p:spPr bwMode="auto">
          <a:xfrm>
            <a:off x="762000" y="4150360"/>
            <a:ext cx="1905000" cy="0"/>
          </a:xfrm>
          <a:prstGeom prst="line">
            <a:avLst/>
          </a:prstGeom>
          <a:solidFill>
            <a:srgbClr val="00B8FF"/>
          </a:solidFill>
          <a:ln w="28575" cap="flat" cmpd="sng" algn="ctr">
            <a:solidFill>
              <a:schemeClr val="tx1"/>
            </a:solidFill>
            <a:prstDash val="solid"/>
            <a:round/>
            <a:headEnd type="none" w="med" len="med"/>
            <a:tailEnd type="none" w="med" len="med"/>
          </a:ln>
          <a:effectLst/>
        </p:spPr>
      </p:cxnSp>
      <p:cxnSp>
        <p:nvCxnSpPr>
          <p:cNvPr id="11" name="Straight Connector 10"/>
          <p:cNvCxnSpPr/>
          <p:nvPr/>
        </p:nvCxnSpPr>
        <p:spPr bwMode="auto">
          <a:xfrm>
            <a:off x="762000" y="3124200"/>
            <a:ext cx="1447800" cy="0"/>
          </a:xfrm>
          <a:prstGeom prst="line">
            <a:avLst/>
          </a:prstGeom>
          <a:solidFill>
            <a:srgbClr val="00B8FF"/>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838648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22" presetClass="entr" presetSubtype="8" fill="hold"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childTnLst>
                                </p:cTn>
                              </p:par>
                              <p:par>
                                <p:cTn id="26" presetID="22" presetClass="entr" presetSubtype="8"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left)">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par>
                                <p:cTn id="37" presetID="22" presetClass="entr" presetSubtype="8" fill="hold" nodeType="with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wipe(left)">
                                      <p:cBhvr>
                                        <p:cTn id="39" dur="500"/>
                                        <p:tgtEl>
                                          <p:spTgt spid="10"/>
                                        </p:tgtEl>
                                      </p:cBhvr>
                                    </p:animEffect>
                                  </p:childTnLst>
                                </p:cTn>
                              </p:par>
                            </p:childTnLst>
                          </p:cTn>
                        </p:par>
                        <p:par>
                          <p:cTn id="40" fill="hold">
                            <p:stCondLst>
                              <p:cond delay="500"/>
                            </p:stCondLst>
                            <p:childTnLst>
                              <p:par>
                                <p:cTn id="41" presetID="10" presetClass="exit" presetSubtype="0" fill="hold" nodeType="afterEffect">
                                  <p:stCondLst>
                                    <p:cond delay="0"/>
                                  </p:stCondLst>
                                  <p:childTnLst>
                                    <p:animEffect transition="out" filter="fade">
                                      <p:cBhvr>
                                        <p:cTn id="42" dur="2000"/>
                                        <p:tgtEl>
                                          <p:spTgt spid="14"/>
                                        </p:tgtEl>
                                      </p:cBhvr>
                                    </p:animEffect>
                                    <p:set>
                                      <p:cBhvr>
                                        <p:cTn id="43" dur="1" fill="hold">
                                          <p:stCondLst>
                                            <p:cond delay="19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Violating Authentication</a:t>
            </a:r>
            <a:endParaRPr lang="en-US" dirty="0"/>
          </a:p>
        </p:txBody>
      </p:sp>
      <p:sp>
        <p:nvSpPr>
          <p:cNvPr id="3" name="Content Placeholder 2"/>
          <p:cNvSpPr>
            <a:spLocks noGrp="1"/>
          </p:cNvSpPr>
          <p:nvPr>
            <p:ph idx="1"/>
          </p:nvPr>
        </p:nvSpPr>
        <p:spPr/>
        <p:txBody>
          <a:bodyPr/>
          <a:lstStyle/>
          <a:p>
            <a:r>
              <a:rPr lang="en-US" dirty="0" smtClean="0"/>
              <a:t>Authentication means that users </a:t>
            </a:r>
            <a:r>
              <a:rPr lang="en-US" dirty="0"/>
              <a:t>and data can be </a:t>
            </a:r>
            <a:r>
              <a:rPr lang="en-US" dirty="0" smtClean="0"/>
              <a:t/>
            </a:r>
            <a:br>
              <a:rPr lang="en-US" dirty="0" smtClean="0"/>
            </a:br>
            <a:r>
              <a:rPr lang="en-US" dirty="0" smtClean="0"/>
              <a:t>verified </a:t>
            </a:r>
            <a:r>
              <a:rPr lang="en-US" dirty="0"/>
              <a:t>to be genuine </a:t>
            </a:r>
            <a:r>
              <a:rPr lang="en-US" dirty="0" smtClean="0"/>
              <a:t>(and </a:t>
            </a:r>
            <a:r>
              <a:rPr lang="en-US" dirty="0"/>
              <a:t>therefore </a:t>
            </a:r>
            <a:r>
              <a:rPr lang="en-US" dirty="0" smtClean="0"/>
              <a:t>trusted)</a:t>
            </a:r>
          </a:p>
          <a:p>
            <a:pPr lvl="3"/>
            <a:endParaRPr lang="en-US" dirty="0" smtClean="0"/>
          </a:p>
          <a:p>
            <a:r>
              <a:rPr lang="en-US" dirty="0" smtClean="0"/>
              <a:t>With the tools we currently know, MITM attacks will allow authentication to be violated as well</a:t>
            </a:r>
          </a:p>
          <a:p>
            <a:pPr lvl="1"/>
            <a:r>
              <a:rPr lang="en-US" dirty="0" smtClean="0"/>
              <a:t>Simple example: in ECB mode, blocks can be rearranged</a:t>
            </a:r>
            <a:endParaRPr lang="en-US" dirty="0"/>
          </a:p>
          <a:p>
            <a:endParaRPr lang="en-US" dirty="0" smtClean="0"/>
          </a:p>
          <a:p>
            <a:r>
              <a:rPr lang="en-US" dirty="0" smtClean="0"/>
              <a:t>Authentication is distinct from confidentiality</a:t>
            </a:r>
          </a:p>
          <a:p>
            <a:pPr lvl="1"/>
            <a:r>
              <a:rPr lang="en-US" dirty="0" smtClean="0"/>
              <a:t>Possible to authenticate a message without encrypting it</a:t>
            </a:r>
          </a:p>
          <a:p>
            <a:endParaRPr lang="en-US" dirty="0"/>
          </a:p>
        </p:txBody>
      </p:sp>
    </p:spTree>
    <p:extLst>
      <p:ext uri="{BB962C8B-B14F-4D97-AF65-F5344CB8AC3E}">
        <p14:creationId xmlns:p14="http://schemas.microsoft.com/office/powerpoint/2010/main" val="741188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Message Authentication Codes</a:t>
            </a:r>
            <a:endParaRPr lang="en-US" dirty="0"/>
          </a:p>
        </p:txBody>
      </p:sp>
    </p:spTree>
    <p:extLst>
      <p:ext uri="{BB962C8B-B14F-4D97-AF65-F5344CB8AC3E}">
        <p14:creationId xmlns:p14="http://schemas.microsoft.com/office/powerpoint/2010/main" val="1182809241"/>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Custom 2">
      <a:dk1>
        <a:srgbClr val="000000"/>
      </a:dk1>
      <a:lt1>
        <a:srgbClr val="000000"/>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B812F"/>
      </a:hlink>
      <a:folHlink>
        <a:srgbClr val="CC9900"/>
      </a:folHlink>
    </a:clrScheme>
    <a:fontScheme name="Blank Presentation">
      <a:majorFont>
        <a:latin typeface="Garamond"/>
        <a:ea typeface="DejaVu LGC Sans"/>
        <a:cs typeface="DejaVu LGC Sans"/>
      </a:majorFont>
      <a:minorFont>
        <a:latin typeface="Arial"/>
        <a:ea typeface="DejaVu LGC Sans"/>
        <a:cs typeface="DejaVu LGC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67470</TotalTime>
  <Words>1106</Words>
  <Application>Microsoft Office PowerPoint</Application>
  <PresentationFormat>Widescreen</PresentationFormat>
  <Paragraphs>223</Paragraphs>
  <Slides>30</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30</vt:i4>
      </vt:variant>
    </vt:vector>
  </HeadingPairs>
  <TitlesOfParts>
    <vt:vector size="42" baseType="lpstr">
      <vt:lpstr>MS PGothic</vt:lpstr>
      <vt:lpstr>MS PGothic</vt:lpstr>
      <vt:lpstr>Arial</vt:lpstr>
      <vt:lpstr>Calibri</vt:lpstr>
      <vt:lpstr>Courier New</vt:lpstr>
      <vt:lpstr>DejaVu LGC Sans</vt:lpstr>
      <vt:lpstr>Garamond</vt:lpstr>
      <vt:lpstr>Helvetica</vt:lpstr>
      <vt:lpstr>Helvetica Light</vt:lpstr>
      <vt:lpstr>Times New Roman</vt:lpstr>
      <vt:lpstr>Wingdings</vt:lpstr>
      <vt:lpstr>Blank Presentation</vt:lpstr>
      <vt:lpstr>CMSC 426 Principles of Computer Security</vt:lpstr>
      <vt:lpstr>Last Class We Covered</vt:lpstr>
      <vt:lpstr>Any Questions from Last Time?</vt:lpstr>
      <vt:lpstr>Today’s Topics</vt:lpstr>
      <vt:lpstr>Man in the Middle Attack (MITM)</vt:lpstr>
      <vt:lpstr>MITM and Diffie-Hellman/RSA</vt:lpstr>
      <vt:lpstr>Violating the CIA Triad</vt:lpstr>
      <vt:lpstr>Violating Authentication</vt:lpstr>
      <vt:lpstr>Message Authentication Codes</vt:lpstr>
      <vt:lpstr>Message Authentication</vt:lpstr>
      <vt:lpstr>Methods of Generating MACs</vt:lpstr>
      <vt:lpstr>Hashing</vt:lpstr>
      <vt:lpstr>Secure Hash Functions</vt:lpstr>
      <vt:lpstr>Notation</vt:lpstr>
      <vt:lpstr>Pre-Image Resistance</vt:lpstr>
      <vt:lpstr>Weak Collision Resistance</vt:lpstr>
      <vt:lpstr>Strong Collision Resistance</vt:lpstr>
      <vt:lpstr>Brute Force Costs</vt:lpstr>
      <vt:lpstr>Hash Uses</vt:lpstr>
      <vt:lpstr>Hash-Based  Message Authentication Codes</vt:lpstr>
      <vt:lpstr>HMAC</vt:lpstr>
      <vt:lpstr>HMAC Expression</vt:lpstr>
      <vt:lpstr>Using an HMAC</vt:lpstr>
      <vt:lpstr>Public Key Infrastructure</vt:lpstr>
      <vt:lpstr>What is Public Key Infrastructure?</vt:lpstr>
      <vt:lpstr>X.509 Certificates</vt:lpstr>
      <vt:lpstr>Certificate Contents</vt:lpstr>
      <vt:lpstr>Alleviating Man in the Middle Attacks</vt:lpstr>
      <vt:lpstr>Announcements</vt:lpstr>
      <vt:lpstr>Image 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CMSC 426 Principles of Computer Security</dc:title>
  <dc:creator>Katherine Gibson</dc:creator>
  <cp:lastModifiedBy>User</cp:lastModifiedBy>
  <cp:revision>943</cp:revision>
  <cp:lastPrinted>2009-04-22T19:24:48Z</cp:lastPrinted>
  <dcterms:created xsi:type="dcterms:W3CDTF">2013-08-18T19:22:46Z</dcterms:created>
  <dcterms:modified xsi:type="dcterms:W3CDTF">2018-10-30T14:47:45Z</dcterms:modified>
</cp:coreProperties>
</file>